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Lexend Tera"/>
      <p:regular r:id="rId34"/>
      <p:bold r:id="rId35"/>
    </p:embeddedFont>
    <p:embeddedFont>
      <p:font typeface="Inria Sans"/>
      <p:regular r:id="rId36"/>
      <p:bold r:id="rId37"/>
      <p:italic r:id="rId38"/>
      <p:boldItalic r:id="rId39"/>
    </p:embeddedFont>
    <p:embeddedFont>
      <p:font typeface="Didact Gothic"/>
      <p:regular r:id="rId40"/>
    </p:embeddedFont>
    <p:embeddedFont>
      <p:font typeface="Old Standard TT"/>
      <p:regular r:id="rId41"/>
      <p:bold r:id="rId42"/>
      <p:italic r:id="rId43"/>
    </p:embeddedFont>
    <p:embeddedFont>
      <p:font typeface="Montserrat ExtraBold"/>
      <p:bold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BC6987-08CA-4BCA-9D28-C5E2D8BDDB5E}">
  <a:tblStyle styleId="{37BC6987-08CA-4BCA-9D28-C5E2D8BDDB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idactGothic-regular.fntdata"/><Relationship Id="rId20" Type="http://schemas.openxmlformats.org/officeDocument/2006/relationships/slide" Target="slides/slide15.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7.xml"/><Relationship Id="rId44" Type="http://schemas.openxmlformats.org/officeDocument/2006/relationships/font" Target="fonts/MontserratExtraBold-bold.fntdata"/><Relationship Id="rId21" Type="http://schemas.openxmlformats.org/officeDocument/2006/relationships/slide" Target="slides/slide16.xml"/><Relationship Id="rId43" Type="http://schemas.openxmlformats.org/officeDocument/2006/relationships/font" Target="fonts/OldStandardTT-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exendTera-bold.fntdata"/><Relationship Id="rId12" Type="http://schemas.openxmlformats.org/officeDocument/2006/relationships/slide" Target="slides/slide7.xml"/><Relationship Id="rId34" Type="http://schemas.openxmlformats.org/officeDocument/2006/relationships/font" Target="fonts/LexendTera-regular.fntdata"/><Relationship Id="rId15" Type="http://schemas.openxmlformats.org/officeDocument/2006/relationships/slide" Target="slides/slide10.xml"/><Relationship Id="rId37" Type="http://schemas.openxmlformats.org/officeDocument/2006/relationships/font" Target="fonts/InriaSans-bold.fntdata"/><Relationship Id="rId14" Type="http://schemas.openxmlformats.org/officeDocument/2006/relationships/slide" Target="slides/slide9.xml"/><Relationship Id="rId36" Type="http://schemas.openxmlformats.org/officeDocument/2006/relationships/font" Target="fonts/InriaSans-regular.fntdata"/><Relationship Id="rId17" Type="http://schemas.openxmlformats.org/officeDocument/2006/relationships/slide" Target="slides/slide12.xml"/><Relationship Id="rId39" Type="http://schemas.openxmlformats.org/officeDocument/2006/relationships/font" Target="fonts/InriaSans-boldItalic.fntdata"/><Relationship Id="rId16" Type="http://schemas.openxmlformats.org/officeDocument/2006/relationships/slide" Target="slides/slide11.xml"/><Relationship Id="rId38" Type="http://schemas.openxmlformats.org/officeDocument/2006/relationships/font" Target="fonts/Inria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dd3286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dd3286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1472e2184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1472e2184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1472e2184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1472e2184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1472e218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d1472e218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d1472e2184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d1472e218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1472e2184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1472e2184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1472e2184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1472e2184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d1472e2184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d1472e2184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1472e2184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1472e2184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1472e2184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1472e2184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1472e2184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d1472e2184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1472e2184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1472e2184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1472e2184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1472e2184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d1472e2184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d1472e2184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d1472e2184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d1472e2184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d1472e2184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d1472e2184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d1472e2184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d1472e2184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1472e2184_3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d1472e2184_3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d1472e2184_3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d1472e2184_3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d1472e2184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d1472e2184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fe0ca072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fe0ca072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7fda21c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7fda21c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7fda21ca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7fda21ca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d1472e218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d1472e218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1472e2184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1472e2184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1472e2184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1472e2184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3" name="Google Shape;13;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 name="Google Shape;18;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 name="Google Shape;11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2" name="Google Shape;11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 name="Google Shape;11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4" name="Google Shape;11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1" name="Google Shape;121;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4" name="Google Shape;124;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7" name="Google Shape;127;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0" name="Google Shape;130;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41" name="Google Shape;141;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4" name="Google Shape;144;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5" name="Google Shape;145;p14"/>
          <p:cNvGrpSpPr/>
          <p:nvPr/>
        </p:nvGrpSpPr>
        <p:grpSpPr>
          <a:xfrm>
            <a:off x="-35700" y="-30000"/>
            <a:ext cx="9215400" cy="5203500"/>
            <a:chOff x="-35700" y="-30000"/>
            <a:chExt cx="9215400" cy="5203500"/>
          </a:xfrm>
        </p:grpSpPr>
        <p:cxnSp>
          <p:nvCxnSpPr>
            <p:cNvPr id="146" name="Google Shape;146;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7" name="Google Shape;147;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8" name="Google Shape;148;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49" name="Google Shape;149;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50" name="Google Shape;150;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51" name="Google Shape;151;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52" name="Google Shape;152;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7" name="Google Shape;157;p15"/>
          <p:cNvGrpSpPr/>
          <p:nvPr/>
        </p:nvGrpSpPr>
        <p:grpSpPr>
          <a:xfrm>
            <a:off x="-35700" y="-30000"/>
            <a:ext cx="9215400" cy="5203500"/>
            <a:chOff x="-35700" y="-30000"/>
            <a:chExt cx="9215400" cy="5203500"/>
          </a:xfrm>
        </p:grpSpPr>
        <p:cxnSp>
          <p:nvCxnSpPr>
            <p:cNvPr id="158" name="Google Shape;158;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9" name="Google Shape;159;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4" name="Google Shape;164;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9" name="Google Shape;169;p16"/>
          <p:cNvGrpSpPr/>
          <p:nvPr/>
        </p:nvGrpSpPr>
        <p:grpSpPr>
          <a:xfrm>
            <a:off x="-35700" y="-30000"/>
            <a:ext cx="9215400" cy="5203500"/>
            <a:chOff x="-35700" y="-30000"/>
            <a:chExt cx="9215400" cy="5203500"/>
          </a:xfrm>
        </p:grpSpPr>
        <p:cxnSp>
          <p:nvCxnSpPr>
            <p:cNvPr id="170" name="Google Shape;170;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6" name="Google Shape;176;p17"/>
          <p:cNvGrpSpPr/>
          <p:nvPr/>
        </p:nvGrpSpPr>
        <p:grpSpPr>
          <a:xfrm>
            <a:off x="-35700" y="-30000"/>
            <a:ext cx="9215400" cy="5203500"/>
            <a:chOff x="-35700" y="-30000"/>
            <a:chExt cx="9215400" cy="5203500"/>
          </a:xfrm>
        </p:grpSpPr>
        <p:cxnSp>
          <p:nvCxnSpPr>
            <p:cNvPr id="177" name="Google Shape;177;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8" name="Google Shape;178;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9" name="Google Shape;179;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80" name="Google Shape;180;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81" name="Google Shape;181;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2" name="Google Shape;182;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3" name="Google Shape;183;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85"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0" name="Google Shape;200;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1" name="Google Shape;201;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19"/>
          <p:cNvGrpSpPr/>
          <p:nvPr/>
        </p:nvGrpSpPr>
        <p:grpSpPr>
          <a:xfrm>
            <a:off x="-35700" y="-30000"/>
            <a:ext cx="9215400" cy="5203500"/>
            <a:chOff x="-35700" y="-30000"/>
            <a:chExt cx="9215400" cy="5203500"/>
          </a:xfrm>
        </p:grpSpPr>
        <p:cxnSp>
          <p:nvCxnSpPr>
            <p:cNvPr id="205" name="Google Shape;205;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0" name="Google Shape;210;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1" name="Google Shape;211;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3" name="Google Shape;213;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4" name="Google Shape;214;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5" name="Google Shape;215;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6" name="Google Shape;216;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8" name="Google Shape;218;p20"/>
          <p:cNvGrpSpPr/>
          <p:nvPr/>
        </p:nvGrpSpPr>
        <p:grpSpPr>
          <a:xfrm>
            <a:off x="-35700" y="-30000"/>
            <a:ext cx="9215400" cy="5203500"/>
            <a:chOff x="-35700" y="-30000"/>
            <a:chExt cx="9215400" cy="5203500"/>
          </a:xfrm>
        </p:grpSpPr>
        <p:cxnSp>
          <p:nvCxnSpPr>
            <p:cNvPr id="219" name="Google Shape;219;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3" name="Google Shape;223;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6" name="Google Shape;26;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1" name="Google Shape;31;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7" name="Google Shape;22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9" name="Google Shape;22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1" name="Google Shape;23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4" name="Google Shape;23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6" name="Google Shape;23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7" name="Google Shape;23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8" name="Google Shape;238;p21"/>
          <p:cNvGrpSpPr/>
          <p:nvPr/>
        </p:nvGrpSpPr>
        <p:grpSpPr>
          <a:xfrm>
            <a:off x="-35700" y="-30000"/>
            <a:ext cx="9215400" cy="5203500"/>
            <a:chOff x="-35700" y="-30000"/>
            <a:chExt cx="9215400" cy="5203500"/>
          </a:xfrm>
        </p:grpSpPr>
        <p:cxnSp>
          <p:nvCxnSpPr>
            <p:cNvPr id="239" name="Google Shape;23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6" name="Google Shape;246;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8" name="Google Shape;248;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49" name="Google Shape;249;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50" name="Google Shape;250;p22"/>
          <p:cNvGrpSpPr/>
          <p:nvPr/>
        </p:nvGrpSpPr>
        <p:grpSpPr>
          <a:xfrm>
            <a:off x="-35700" y="-30000"/>
            <a:ext cx="9215400" cy="5203500"/>
            <a:chOff x="-35700" y="-30000"/>
            <a:chExt cx="9215400" cy="5203500"/>
          </a:xfrm>
        </p:grpSpPr>
        <p:cxnSp>
          <p:nvCxnSpPr>
            <p:cNvPr id="251" name="Google Shape;251;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2" name="Google Shape;252;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3" name="Google Shape;253;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54" name="Google Shape;254;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55" name="Google Shape;255;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56" name="Google Shape;256;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57" name="Google Shape;257;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3"/>
          <p:cNvGrpSpPr/>
          <p:nvPr/>
        </p:nvGrpSpPr>
        <p:grpSpPr>
          <a:xfrm>
            <a:off x="-35700" y="-30000"/>
            <a:ext cx="9215400" cy="5203500"/>
            <a:chOff x="-35700" y="-30000"/>
            <a:chExt cx="9215400" cy="5203500"/>
          </a:xfrm>
        </p:grpSpPr>
        <p:cxnSp>
          <p:nvCxnSpPr>
            <p:cNvPr id="262" name="Google Shape;262;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5" name="Google Shape;265;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70" name="Google Shape;270;p24"/>
          <p:cNvGrpSpPr/>
          <p:nvPr/>
        </p:nvGrpSpPr>
        <p:grpSpPr>
          <a:xfrm>
            <a:off x="-35700" y="-30000"/>
            <a:ext cx="9215400" cy="5203500"/>
            <a:chOff x="-35700" y="-30000"/>
            <a:chExt cx="9215400" cy="5203500"/>
          </a:xfrm>
        </p:grpSpPr>
        <p:cxnSp>
          <p:nvCxnSpPr>
            <p:cNvPr id="271" name="Google Shape;271;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2" name="Google Shape;272;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7" name="Google Shape;277;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279"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4" name="Google Shape;284;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285"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90" name="Google Shape;290;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 name="Google Shape;35;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 name="Google Shape;46;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8" name="Google Shape;48;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9" name="Google Shape;49;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2" name="Google Shape;62;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 name="Google Shape;67;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2" name="Google Shape;72;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 name="Google Shape;73;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 name="Google Shape;74;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5" name="Google Shape;75;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6" name="Google Shape;76;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7" name="Google Shape;77;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4" name="Google Shape;84;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5" name="Google Shape;85;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6" name="Google Shape;86;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7" name="Google Shape;87;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8" name="Google Shape;88;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9" name="Google Shape;89;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7" name="Google Shape;97;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8" name="Google Shape;98;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9" name="Google Shape;99;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0" name="Google Shape;100;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 name="Google Shape;101;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 name="Google Shape;102;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25.jpg"/><Relationship Id="rId5"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7"/>
          <p:cNvSpPr txBox="1"/>
          <p:nvPr>
            <p:ph type="ctrTitle"/>
          </p:nvPr>
        </p:nvSpPr>
        <p:spPr>
          <a:xfrm>
            <a:off x="1484100" y="1708250"/>
            <a:ext cx="6175800" cy="16404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3800"/>
              <a:t>Evaluating the Proficiency of ChatGPT in</a:t>
            </a:r>
            <a:endParaRPr sz="3800"/>
          </a:p>
          <a:p>
            <a:pPr indent="0" lvl="0" marL="0" rtl="0" algn="ctr">
              <a:spcBef>
                <a:spcPts val="0"/>
              </a:spcBef>
              <a:spcAft>
                <a:spcPts val="0"/>
              </a:spcAft>
              <a:buNone/>
            </a:pPr>
            <a:r>
              <a:rPr lang="en" sz="3800"/>
              <a:t>Undergraduate Data Structures and Algorithms</a:t>
            </a:r>
            <a:endParaRPr sz="3800"/>
          </a:p>
        </p:txBody>
      </p:sp>
      <p:sp>
        <p:nvSpPr>
          <p:cNvPr id="296" name="Google Shape;296;p27"/>
          <p:cNvSpPr txBox="1"/>
          <p:nvPr>
            <p:ph idx="1" type="subTitle"/>
          </p:nvPr>
        </p:nvSpPr>
        <p:spPr>
          <a:xfrm>
            <a:off x="1724250" y="3493950"/>
            <a:ext cx="5695500" cy="3936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An Analysis of Standardized Test Performance</a:t>
            </a:r>
            <a:endParaRPr/>
          </a:p>
        </p:txBody>
      </p:sp>
      <p:sp>
        <p:nvSpPr>
          <p:cNvPr id="297" name="Google Shape;297;p27"/>
          <p:cNvSpPr txBox="1"/>
          <p:nvPr>
            <p:ph idx="1" type="subTitle"/>
          </p:nvPr>
        </p:nvSpPr>
        <p:spPr>
          <a:xfrm>
            <a:off x="0" y="-7950"/>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24</a:t>
            </a:r>
            <a:endParaRPr sz="1400">
              <a:latin typeface="Old Standard TT"/>
              <a:ea typeface="Old Standard TT"/>
              <a:cs typeface="Old Standard TT"/>
              <a:sym typeface="Old Standard TT"/>
            </a:endParaRPr>
          </a:p>
        </p:txBody>
      </p:sp>
      <p:sp>
        <p:nvSpPr>
          <p:cNvPr id="298" name="Google Shape;298;p27"/>
          <p:cNvSpPr txBox="1"/>
          <p:nvPr>
            <p:ph idx="1" type="subTitle"/>
          </p:nvPr>
        </p:nvSpPr>
        <p:spPr>
          <a:xfrm>
            <a:off x="1724250" y="4618671"/>
            <a:ext cx="5695500" cy="5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latin typeface="Old Standard TT"/>
                <a:ea typeface="Old Standard TT"/>
                <a:cs typeface="Old Standard TT"/>
                <a:sym typeface="Old Standard TT"/>
              </a:rPr>
              <a:t>By - Mokshith Ramendra Yaganti</a:t>
            </a:r>
            <a:endParaRPr i="1">
              <a:latin typeface="Old Standard TT"/>
              <a:ea typeface="Old Standard TT"/>
              <a:cs typeface="Old Standard TT"/>
              <a:sym typeface="Old Standard TT"/>
            </a:endParaRPr>
          </a:p>
        </p:txBody>
      </p:sp>
      <p:sp>
        <p:nvSpPr>
          <p:cNvPr id="299" name="Google Shape;299;p27"/>
          <p:cNvSpPr txBox="1"/>
          <p:nvPr>
            <p:ph idx="1" type="subTitle"/>
          </p:nvPr>
        </p:nvSpPr>
        <p:spPr>
          <a:xfrm>
            <a:off x="8521600" y="4618675"/>
            <a:ext cx="622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Old Standard TT"/>
                <a:ea typeface="Old Standard TT"/>
                <a:cs typeface="Old Standard TT"/>
                <a:sym typeface="Old Standard TT"/>
              </a:rPr>
              <a:t>20</a:t>
            </a:r>
            <a:endParaRPr sz="1400">
              <a:latin typeface="Old Standard TT"/>
              <a:ea typeface="Old Standard TT"/>
              <a:cs typeface="Old Standard TT"/>
              <a:sym typeface="Old Standard TT"/>
            </a:endParaRPr>
          </a:p>
          <a:p>
            <a:pPr indent="0" lvl="0" marL="0" rtl="0" algn="ctr">
              <a:spcBef>
                <a:spcPts val="0"/>
              </a:spcBef>
              <a:spcAft>
                <a:spcPts val="0"/>
              </a:spcAft>
              <a:buNone/>
            </a:pPr>
            <a:r>
              <a:rPr lang="en" sz="1400">
                <a:latin typeface="Old Standard TT"/>
                <a:ea typeface="Old Standard TT"/>
                <a:cs typeface="Old Standard TT"/>
                <a:sym typeface="Old Standard TT"/>
              </a:rPr>
              <a:t>24</a:t>
            </a:r>
            <a:endParaRPr sz="14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Data contd.</a:t>
            </a:r>
            <a:endParaRPr/>
          </a:p>
        </p:txBody>
      </p:sp>
      <p:pic>
        <p:nvPicPr>
          <p:cNvPr id="431" name="Google Shape;431;p36"/>
          <p:cNvPicPr preferRelativeResize="0"/>
          <p:nvPr/>
        </p:nvPicPr>
        <p:blipFill>
          <a:blip r:embed="rId3">
            <a:alphaModFix/>
          </a:blip>
          <a:stretch>
            <a:fillRect/>
          </a:stretch>
        </p:blipFill>
        <p:spPr>
          <a:xfrm>
            <a:off x="4630800" y="1476925"/>
            <a:ext cx="3793201" cy="2554275"/>
          </a:xfrm>
          <a:prstGeom prst="rect">
            <a:avLst/>
          </a:prstGeom>
          <a:noFill/>
          <a:ln>
            <a:noFill/>
          </a:ln>
        </p:spPr>
      </p:pic>
      <p:sp>
        <p:nvSpPr>
          <p:cNvPr id="432" name="Google Shape;432;p36"/>
          <p:cNvSpPr txBox="1"/>
          <p:nvPr/>
        </p:nvSpPr>
        <p:spPr>
          <a:xfrm>
            <a:off x="925700" y="1476925"/>
            <a:ext cx="3000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The questions are divided into the following categories for a diversified analysis of ChatGPT’s performance.</a:t>
            </a:r>
            <a:endParaRPr>
              <a:solidFill>
                <a:schemeClr val="dk1"/>
              </a:solidFill>
              <a:latin typeface="Didact Gothic"/>
              <a:ea typeface="Didact Gothic"/>
              <a:cs typeface="Didact Gothic"/>
              <a:sym typeface="Didact Gothic"/>
            </a:endParaRPr>
          </a:p>
          <a:p>
            <a:pPr indent="-317500" lvl="0" marL="457200" rtl="0" algn="l">
              <a:spcBef>
                <a:spcPts val="1600"/>
              </a:spcBef>
              <a:spcAft>
                <a:spcPts val="0"/>
              </a:spcAft>
              <a:buClr>
                <a:schemeClr val="dk1"/>
              </a:buClr>
              <a:buSzPts val="1400"/>
              <a:buFont typeface="Didact Gothic"/>
              <a:buChar char="●"/>
            </a:pPr>
            <a:r>
              <a:rPr b="1" lang="en">
                <a:solidFill>
                  <a:schemeClr val="dk1"/>
                </a:solidFill>
                <a:latin typeface="Didact Gothic"/>
                <a:ea typeface="Didact Gothic"/>
                <a:cs typeface="Didact Gothic"/>
                <a:sym typeface="Didact Gothic"/>
              </a:rPr>
              <a:t>Easy </a:t>
            </a:r>
            <a:r>
              <a:rPr lang="en">
                <a:solidFill>
                  <a:schemeClr val="dk1"/>
                </a:solidFill>
                <a:latin typeface="Didact Gothic"/>
                <a:ea typeface="Didact Gothic"/>
                <a:cs typeface="Didact Gothic"/>
                <a:sym typeface="Didact Gothic"/>
              </a:rPr>
              <a:t>- basic questions.</a:t>
            </a:r>
            <a:endParaRPr>
              <a:solidFill>
                <a:schemeClr val="dk1"/>
              </a:solidFill>
              <a:latin typeface="Didact Gothic"/>
              <a:ea typeface="Didact Gothic"/>
              <a:cs typeface="Didact Gothic"/>
              <a:sym typeface="Didact Gothic"/>
            </a:endParaRPr>
          </a:p>
          <a:p>
            <a:pPr indent="-304800" lvl="0" marL="457200" rtl="0" algn="l">
              <a:spcBef>
                <a:spcPts val="1600"/>
              </a:spcBef>
              <a:spcAft>
                <a:spcPts val="0"/>
              </a:spcAft>
              <a:buClr>
                <a:schemeClr val="dk1"/>
              </a:buClr>
              <a:buSzPts val="1200"/>
              <a:buFont typeface="Didact Gothic"/>
              <a:buChar char="●"/>
            </a:pPr>
            <a:r>
              <a:rPr b="1" lang="en">
                <a:solidFill>
                  <a:schemeClr val="dk1"/>
                </a:solidFill>
                <a:latin typeface="Didact Gothic"/>
                <a:ea typeface="Didact Gothic"/>
                <a:cs typeface="Didact Gothic"/>
                <a:sym typeface="Didact Gothic"/>
              </a:rPr>
              <a:t>Medium </a:t>
            </a:r>
            <a:r>
              <a:rPr lang="en">
                <a:solidFill>
                  <a:schemeClr val="dk1"/>
                </a:solidFill>
                <a:latin typeface="Didact Gothic"/>
                <a:ea typeface="Didact Gothic"/>
                <a:cs typeface="Didact Gothic"/>
                <a:sym typeface="Didact Gothic"/>
              </a:rPr>
              <a:t>- Advanced DSA or basic questions with harder twists.</a:t>
            </a:r>
            <a:endParaRPr>
              <a:solidFill>
                <a:schemeClr val="dk1"/>
              </a:solidFill>
              <a:latin typeface="Didact Gothic"/>
              <a:ea typeface="Didact Gothic"/>
              <a:cs typeface="Didact Gothic"/>
              <a:sym typeface="Didact Gothic"/>
            </a:endParaRPr>
          </a:p>
          <a:p>
            <a:pPr indent="-304800" lvl="0" marL="457200" rtl="0" algn="l">
              <a:spcBef>
                <a:spcPts val="1600"/>
              </a:spcBef>
              <a:spcAft>
                <a:spcPts val="1600"/>
              </a:spcAft>
              <a:buClr>
                <a:schemeClr val="dk1"/>
              </a:buClr>
              <a:buSzPts val="1200"/>
              <a:buFont typeface="Didact Gothic"/>
              <a:buChar char="●"/>
            </a:pPr>
            <a:r>
              <a:rPr b="1" lang="en">
                <a:solidFill>
                  <a:schemeClr val="dk1"/>
                </a:solidFill>
                <a:latin typeface="Didact Gothic"/>
                <a:ea typeface="Didact Gothic"/>
                <a:cs typeface="Didact Gothic"/>
                <a:sym typeface="Didact Gothic"/>
              </a:rPr>
              <a:t>Hard </a:t>
            </a:r>
            <a:r>
              <a:rPr lang="en">
                <a:solidFill>
                  <a:schemeClr val="dk1"/>
                </a:solidFill>
                <a:latin typeface="Didact Gothic"/>
                <a:ea typeface="Didact Gothic"/>
                <a:cs typeface="Didact Gothic"/>
                <a:sym typeface="Didact Gothic"/>
              </a:rPr>
              <a:t>- Advanced DSA and advanced questions with harder twists.</a:t>
            </a:r>
            <a:endParaRPr>
              <a:solidFill>
                <a:schemeClr val="dk1"/>
              </a:solidFill>
              <a:latin typeface="Didact Gothic"/>
              <a:ea typeface="Didact Gothic"/>
              <a:cs typeface="Didact Gothic"/>
              <a:sym typeface="Didact Gothic"/>
            </a:endParaRPr>
          </a:p>
        </p:txBody>
      </p:sp>
      <p:sp>
        <p:nvSpPr>
          <p:cNvPr id="433" name="Google Shape;433;p36"/>
          <p:cNvSpPr txBox="1"/>
          <p:nvPr/>
        </p:nvSpPr>
        <p:spPr>
          <a:xfrm>
            <a:off x="5027400" y="4116400"/>
            <a:ext cx="282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distribution of the number of easy, medium and hard category questions. No. of questions for medium category is higher in aims for testing ChatGPT’s performance on a normal distribution of what a student might encounter in a real life coding round.</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Metrics</a:t>
            </a:r>
            <a:endParaRPr/>
          </a:p>
        </p:txBody>
      </p:sp>
      <p:sp>
        <p:nvSpPr>
          <p:cNvPr id="439" name="Google Shape;439;p37"/>
          <p:cNvSpPr txBox="1"/>
          <p:nvPr>
            <p:ph idx="4294967295" type="body"/>
          </p:nvPr>
        </p:nvSpPr>
        <p:spPr>
          <a:xfrm>
            <a:off x="695550" y="1150625"/>
            <a:ext cx="77529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solutions generated by ChatGPT 3.5 are evaluated using the following metrics to establish a key benchmarking performance on standard undergraduate DSA questions.</a:t>
            </a:r>
            <a:endParaRPr/>
          </a:p>
        </p:txBody>
      </p:sp>
      <p:graphicFrame>
        <p:nvGraphicFramePr>
          <p:cNvPr id="440" name="Google Shape;440;p37"/>
          <p:cNvGraphicFramePr/>
          <p:nvPr/>
        </p:nvGraphicFramePr>
        <p:xfrm>
          <a:off x="952500" y="2064575"/>
          <a:ext cx="3000000" cy="3000000"/>
        </p:xfrm>
        <a:graphic>
          <a:graphicData uri="http://schemas.openxmlformats.org/drawingml/2006/table">
            <a:tbl>
              <a:tblPr>
                <a:noFill/>
                <a:tableStyleId>{37BC6987-08CA-4BCA-9D28-C5E2D8BDDB5E}</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Pass</a:t>
                      </a:r>
                      <a:endParaRPr/>
                    </a:p>
                  </a:txBody>
                  <a:tcPr marT="91425" marB="91425" marR="91425" marL="91425"/>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Fail</a:t>
                      </a:r>
                      <a:endParaRPr/>
                    </a:p>
                  </a:txBody>
                  <a:tcPr marT="91425" marB="91425" marR="91425" marL="91425"/>
                </a:tc>
                <a:tc>
                  <a:txBody>
                    <a:bodyPr/>
                    <a:lstStyle/>
                    <a:p>
                      <a:pPr indent="0" lvl="0" marL="0" rtl="0" algn="ctr">
                        <a:spcBef>
                          <a:spcPts val="0"/>
                        </a:spcBef>
                        <a:spcAft>
                          <a:spcPts val="0"/>
                        </a:spcAft>
                        <a:buNone/>
                      </a:pPr>
                      <a:r>
                        <a:rPr b="1" lang="en" sz="2200">
                          <a:solidFill>
                            <a:schemeClr val="dk1"/>
                          </a:solidFill>
                          <a:latin typeface="Old Standard TT"/>
                          <a:ea typeface="Old Standard TT"/>
                          <a:cs typeface="Old Standard TT"/>
                          <a:sym typeface="Old Standard TT"/>
                        </a:rPr>
                        <a:t>Error</a:t>
                      </a:r>
                      <a:endParaRPr b="1" sz="2200">
                        <a:solidFill>
                          <a:schemeClr val="dk1"/>
                        </a:solidFill>
                        <a:latin typeface="Old Standard TT"/>
                        <a:ea typeface="Old Standard TT"/>
                        <a:cs typeface="Old Standard TT"/>
                        <a:sym typeface="Old Standard TT"/>
                      </a:endParaRPr>
                    </a:p>
                  </a:txBody>
                  <a:tcPr marT="91425" marB="91425" marR="91425" marL="91425"/>
                </a:tc>
                <a:tc>
                  <a:txBody>
                    <a:bodyPr/>
                    <a:lstStyle/>
                    <a:p>
                      <a:pPr indent="0" lvl="0" marL="0" rtl="0" algn="ctr">
                        <a:spcBef>
                          <a:spcPts val="0"/>
                        </a:spcBef>
                        <a:spcAft>
                          <a:spcPts val="0"/>
                        </a:spcAft>
                        <a:buNone/>
                      </a:pPr>
                      <a:r>
                        <a:rPr b="1" lang="en" sz="2200" u="sng">
                          <a:solidFill>
                            <a:schemeClr val="dk1"/>
                          </a:solidFill>
                          <a:latin typeface="Old Standard TT"/>
                          <a:ea typeface="Old Standard TT"/>
                          <a:cs typeface="Old Standard TT"/>
                          <a:sym typeface="Old Standard TT"/>
                        </a:rPr>
                        <a:t>Acceptance</a:t>
                      </a:r>
                      <a:endParaRPr u="sng"/>
                    </a:p>
                  </a:txBody>
                  <a:tcPr marT="91425" marB="91425" marR="91425" marL="91425"/>
                </a:tc>
              </a:tr>
              <a:tr h="381000">
                <a:tc>
                  <a:txBody>
                    <a:bodyPr/>
                    <a:lstStyle/>
                    <a:p>
                      <a:pPr indent="0" lvl="0" marL="0" rtl="0" algn="l">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This metric indicates if the solution generated passes the test cases.</a:t>
                      </a:r>
                      <a:endParaRPr sz="1200">
                        <a:solidFill>
                          <a:schemeClr val="dk1"/>
                        </a:solidFill>
                        <a:latin typeface="Didact Gothic"/>
                        <a:ea typeface="Didact Gothic"/>
                        <a:cs typeface="Didact Gothic"/>
                        <a:sym typeface="Didact Gothic"/>
                      </a:endParaRPr>
                    </a:p>
                    <a:p>
                      <a:pPr indent="0" lvl="0" marL="0" rtl="0" algn="l">
                        <a:lnSpc>
                          <a:spcPct val="115000"/>
                        </a:lnSpc>
                        <a:spcBef>
                          <a:spcPts val="1600"/>
                        </a:spcBef>
                        <a:spcAft>
                          <a:spcPts val="0"/>
                        </a:spcAft>
                        <a:buNone/>
                      </a:pPr>
                      <a:br>
                        <a:rPr lang="en"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l">
                        <a:lnSpc>
                          <a:spcPct val="115000"/>
                        </a:lnSpc>
                        <a:spcBef>
                          <a:spcPts val="1600"/>
                        </a:spcBef>
                        <a:spcAft>
                          <a:spcPts val="1600"/>
                        </a:spcAft>
                        <a:buNone/>
                      </a:pPr>
                      <a:r>
                        <a:rPr lang="en" sz="1200">
                          <a:solidFill>
                            <a:schemeClr val="dk1"/>
                          </a:solidFill>
                          <a:latin typeface="Didact Gothic"/>
                          <a:ea typeface="Didact Gothic"/>
                          <a:cs typeface="Didact Gothic"/>
                          <a:sym typeface="Didact Gothic"/>
                        </a:rPr>
                        <a:t>Ex: The solution passes </a:t>
                      </a:r>
                      <a:r>
                        <a:rPr lang="en" sz="1200">
                          <a:solidFill>
                            <a:schemeClr val="dk1"/>
                          </a:solidFill>
                          <a:latin typeface="Didact Gothic"/>
                          <a:ea typeface="Didact Gothic"/>
                          <a:cs typeface="Didact Gothic"/>
                          <a:sym typeface="Didact Gothic"/>
                        </a:rPr>
                        <a:t>2/3</a:t>
                      </a:r>
                      <a:r>
                        <a:rPr lang="en" sz="1200">
                          <a:solidFill>
                            <a:schemeClr val="dk1"/>
                          </a:solidFill>
                          <a:latin typeface="Didact Gothic"/>
                          <a:ea typeface="Didact Gothic"/>
                          <a:cs typeface="Didact Gothic"/>
                          <a:sym typeface="Didact Gothic"/>
                        </a:rPr>
                        <a:t> test cases, then </a:t>
                      </a:r>
                      <a:br>
                        <a:rPr lang="en" sz="1200">
                          <a:solidFill>
                            <a:schemeClr val="dk1"/>
                          </a:solidFill>
                          <a:latin typeface="Didact Gothic"/>
                          <a:ea typeface="Didact Gothic"/>
                          <a:cs typeface="Didact Gothic"/>
                          <a:sym typeface="Didact Gothic"/>
                        </a:rPr>
                      </a:br>
                      <a:r>
                        <a:rPr lang="en" sz="1200">
                          <a:solidFill>
                            <a:schemeClr val="dk1"/>
                          </a:solidFill>
                          <a:latin typeface="Didact Gothic"/>
                          <a:ea typeface="Didact Gothic"/>
                          <a:cs typeface="Didact Gothic"/>
                          <a:sym typeface="Didact Gothic"/>
                        </a:rPr>
                        <a:t>pass = 2</a:t>
                      </a:r>
                      <a:endParaRPr sz="12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This metric indicates if the solution generated fails the test cases.</a:t>
                      </a:r>
                      <a:endParaRPr sz="1200">
                        <a:solidFill>
                          <a:schemeClr val="dk1"/>
                        </a:solidFill>
                        <a:latin typeface="Didact Gothic"/>
                        <a:ea typeface="Didact Gothic"/>
                        <a:cs typeface="Didact Gothic"/>
                        <a:sym typeface="Didact Gothic"/>
                      </a:endParaRPr>
                    </a:p>
                    <a:p>
                      <a:pPr indent="0" lvl="0" marL="0" rtl="0" algn="l">
                        <a:lnSpc>
                          <a:spcPct val="115000"/>
                        </a:lnSpc>
                        <a:spcBef>
                          <a:spcPts val="1600"/>
                        </a:spcBef>
                        <a:spcAft>
                          <a:spcPts val="0"/>
                        </a:spcAft>
                        <a:buNone/>
                      </a:pPr>
                      <a:br>
                        <a:rPr lang="en"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l">
                        <a:lnSpc>
                          <a:spcPct val="115000"/>
                        </a:lnSpc>
                        <a:spcBef>
                          <a:spcPts val="1600"/>
                        </a:spcBef>
                        <a:spcAft>
                          <a:spcPts val="1600"/>
                        </a:spcAft>
                        <a:buNone/>
                      </a:pPr>
                      <a:r>
                        <a:rPr lang="en" sz="1200">
                          <a:solidFill>
                            <a:schemeClr val="dk1"/>
                          </a:solidFill>
                          <a:latin typeface="Didact Gothic"/>
                          <a:ea typeface="Didact Gothic"/>
                          <a:cs typeface="Didact Gothic"/>
                          <a:sym typeface="Didact Gothic"/>
                        </a:rPr>
                        <a:t>Ex: The solution passes 2/3 test cases, then </a:t>
                      </a:r>
                      <a:br>
                        <a:rPr lang="en" sz="1200">
                          <a:solidFill>
                            <a:schemeClr val="dk1"/>
                          </a:solidFill>
                          <a:latin typeface="Didact Gothic"/>
                          <a:ea typeface="Didact Gothic"/>
                          <a:cs typeface="Didact Gothic"/>
                          <a:sym typeface="Didact Gothic"/>
                        </a:rPr>
                      </a:br>
                      <a:r>
                        <a:rPr lang="en" sz="1200">
                          <a:solidFill>
                            <a:schemeClr val="dk1"/>
                          </a:solidFill>
                          <a:latin typeface="Didact Gothic"/>
                          <a:ea typeface="Didact Gothic"/>
                          <a:cs typeface="Didact Gothic"/>
                          <a:sym typeface="Didact Gothic"/>
                        </a:rPr>
                        <a:t>fail = 1</a:t>
                      </a:r>
                      <a:endParaRPr sz="12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This metric indicates if the solution generated fails the test cases because of an error produced by the code.</a:t>
                      </a:r>
                      <a:endParaRPr sz="1200">
                        <a:solidFill>
                          <a:schemeClr val="dk1"/>
                        </a:solidFill>
                        <a:latin typeface="Didact Gothic"/>
                        <a:ea typeface="Didact Gothic"/>
                        <a:cs typeface="Didact Gothic"/>
                        <a:sym typeface="Didact Gothic"/>
                      </a:endParaRPr>
                    </a:p>
                    <a:p>
                      <a:pPr indent="0" lvl="0" marL="0" rtl="0" algn="l">
                        <a:lnSpc>
                          <a:spcPct val="115000"/>
                        </a:lnSpc>
                        <a:spcBef>
                          <a:spcPts val="1600"/>
                        </a:spcBef>
                        <a:spcAft>
                          <a:spcPts val="1600"/>
                        </a:spcAft>
                        <a:buNone/>
                      </a:pPr>
                      <a:r>
                        <a:rPr lang="en" sz="1200">
                          <a:solidFill>
                            <a:schemeClr val="dk1"/>
                          </a:solidFill>
                          <a:latin typeface="Didact Gothic"/>
                          <a:ea typeface="Didact Gothic"/>
                          <a:cs typeface="Didact Gothic"/>
                          <a:sym typeface="Didact Gothic"/>
                        </a:rPr>
                        <a:t>Ex: The solution passes 2/3 test cases &amp; fails 1 because of an error, then</a:t>
                      </a:r>
                      <a:br>
                        <a:rPr lang="en" sz="1200">
                          <a:solidFill>
                            <a:schemeClr val="dk1"/>
                          </a:solidFill>
                          <a:latin typeface="Didact Gothic"/>
                          <a:ea typeface="Didact Gothic"/>
                          <a:cs typeface="Didact Gothic"/>
                          <a:sym typeface="Didact Gothic"/>
                        </a:rPr>
                      </a:br>
                      <a:r>
                        <a:rPr lang="en" sz="1200">
                          <a:solidFill>
                            <a:schemeClr val="dk1"/>
                          </a:solidFill>
                          <a:latin typeface="Didact Gothic"/>
                          <a:ea typeface="Didact Gothic"/>
                          <a:cs typeface="Didact Gothic"/>
                          <a:sym typeface="Didact Gothic"/>
                        </a:rPr>
                        <a:t>Error = 1</a:t>
                      </a:r>
                      <a:endParaRPr sz="12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lnSpc>
                          <a:spcPct val="115000"/>
                        </a:lnSpc>
                        <a:spcBef>
                          <a:spcPts val="0"/>
                        </a:spcBef>
                        <a:spcAft>
                          <a:spcPts val="1600"/>
                        </a:spcAft>
                        <a:buNone/>
                      </a:pPr>
                      <a:r>
                        <a:rPr lang="en" sz="1200">
                          <a:solidFill>
                            <a:schemeClr val="dk1"/>
                          </a:solidFill>
                          <a:latin typeface="Didact Gothic"/>
                          <a:ea typeface="Didact Gothic"/>
                          <a:cs typeface="Didact Gothic"/>
                          <a:sym typeface="Didact Gothic"/>
                        </a:rPr>
                        <a:t>This is the </a:t>
                      </a:r>
                      <a:r>
                        <a:rPr lang="en" sz="1200" u="sng">
                          <a:solidFill>
                            <a:schemeClr val="dk1"/>
                          </a:solidFill>
                          <a:latin typeface="Didact Gothic"/>
                          <a:ea typeface="Didact Gothic"/>
                          <a:cs typeface="Didact Gothic"/>
                          <a:sym typeface="Didact Gothic"/>
                        </a:rPr>
                        <a:t>key</a:t>
                      </a:r>
                      <a:r>
                        <a:rPr lang="en" sz="1200">
                          <a:solidFill>
                            <a:schemeClr val="dk1"/>
                          </a:solidFill>
                          <a:latin typeface="Didact Gothic"/>
                          <a:ea typeface="Didact Gothic"/>
                          <a:cs typeface="Didact Gothic"/>
                          <a:sym typeface="Didact Gothic"/>
                        </a:rPr>
                        <a:t> metric of choice which indicates if a generated solution passes all the test cases without any errors.</a:t>
                      </a:r>
                      <a:br>
                        <a:rPr lang="en" sz="1200">
                          <a:solidFill>
                            <a:schemeClr val="dk1"/>
                          </a:solidFill>
                          <a:latin typeface="Didact Gothic"/>
                          <a:ea typeface="Didact Gothic"/>
                          <a:cs typeface="Didact Gothic"/>
                          <a:sym typeface="Didact Gothic"/>
                        </a:rPr>
                      </a:br>
                      <a:br>
                        <a:rPr lang="en" sz="1200">
                          <a:solidFill>
                            <a:schemeClr val="dk1"/>
                          </a:solidFill>
                          <a:latin typeface="Didact Gothic"/>
                          <a:ea typeface="Didact Gothic"/>
                          <a:cs typeface="Didact Gothic"/>
                          <a:sym typeface="Didact Gothic"/>
                        </a:rPr>
                      </a:br>
                      <a:r>
                        <a:rPr lang="en" sz="1200">
                          <a:solidFill>
                            <a:schemeClr val="dk1"/>
                          </a:solidFill>
                          <a:latin typeface="Didact Gothic"/>
                          <a:ea typeface="Didact Gothic"/>
                          <a:cs typeface="Didact Gothic"/>
                          <a:sym typeface="Didact Gothic"/>
                        </a:rPr>
                        <a:t>Ex: The solution passes 3/3 test cases without any errors, then</a:t>
                      </a:r>
                      <a:br>
                        <a:rPr lang="en" sz="1200">
                          <a:solidFill>
                            <a:schemeClr val="dk1"/>
                          </a:solidFill>
                          <a:latin typeface="Didact Gothic"/>
                          <a:ea typeface="Didact Gothic"/>
                          <a:cs typeface="Didact Gothic"/>
                          <a:sym typeface="Didact Gothic"/>
                        </a:rPr>
                      </a:br>
                      <a:r>
                        <a:rPr lang="en" sz="1200">
                          <a:solidFill>
                            <a:schemeClr val="dk1"/>
                          </a:solidFill>
                          <a:latin typeface="Didact Gothic"/>
                          <a:ea typeface="Didact Gothic"/>
                          <a:cs typeface="Didact Gothic"/>
                          <a:sym typeface="Didact Gothic"/>
                        </a:rPr>
                        <a:t>Acceptance</a:t>
                      </a:r>
                      <a:r>
                        <a:rPr lang="en" sz="1200">
                          <a:solidFill>
                            <a:schemeClr val="dk1"/>
                          </a:solidFill>
                          <a:latin typeface="Didact Gothic"/>
                          <a:ea typeface="Didact Gothic"/>
                          <a:cs typeface="Didact Gothic"/>
                          <a:sym typeface="Didact Gothic"/>
                        </a:rPr>
                        <a:t> = yes.</a:t>
                      </a:r>
                      <a:endParaRPr sz="12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8"/>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a:t>
            </a:r>
            <a:endParaRPr/>
          </a:p>
        </p:txBody>
      </p:sp>
      <p:sp>
        <p:nvSpPr>
          <p:cNvPr id="446" name="Google Shape;446;p38"/>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prompt 1: “</a:t>
            </a:r>
            <a:r>
              <a:rPr lang="en"/>
              <a:t>Your role as an expert in Data Structures and Algorithms involves providing strictly accurate Python solutions. Provide only the code, with no extra text</a:t>
            </a:r>
            <a:r>
              <a:rPr lang="en"/>
              <a:t>”</a:t>
            </a:r>
            <a:endParaRPr/>
          </a:p>
        </p:txBody>
      </p:sp>
      <p:pic>
        <p:nvPicPr>
          <p:cNvPr id="447" name="Google Shape;447;p38"/>
          <p:cNvPicPr preferRelativeResize="0"/>
          <p:nvPr/>
        </p:nvPicPr>
        <p:blipFill>
          <a:blip r:embed="rId3">
            <a:alphaModFix/>
          </a:blip>
          <a:stretch>
            <a:fillRect/>
          </a:stretch>
        </p:blipFill>
        <p:spPr>
          <a:xfrm>
            <a:off x="3362600" y="1870475"/>
            <a:ext cx="5603850" cy="1867950"/>
          </a:xfrm>
          <a:prstGeom prst="rect">
            <a:avLst/>
          </a:prstGeom>
          <a:noFill/>
          <a:ln>
            <a:noFill/>
          </a:ln>
        </p:spPr>
      </p:pic>
      <p:pic>
        <p:nvPicPr>
          <p:cNvPr id="448" name="Google Shape;448;p38"/>
          <p:cNvPicPr preferRelativeResize="0"/>
          <p:nvPr/>
        </p:nvPicPr>
        <p:blipFill>
          <a:blip r:embed="rId4">
            <a:alphaModFix/>
          </a:blip>
          <a:stretch>
            <a:fillRect/>
          </a:stretch>
        </p:blipFill>
        <p:spPr>
          <a:xfrm>
            <a:off x="695550" y="1870475"/>
            <a:ext cx="2490574" cy="1867950"/>
          </a:xfrm>
          <a:prstGeom prst="rect">
            <a:avLst/>
          </a:prstGeom>
          <a:noFill/>
          <a:ln>
            <a:noFill/>
          </a:ln>
        </p:spPr>
      </p:pic>
      <p:sp>
        <p:nvSpPr>
          <p:cNvPr id="449" name="Google Shape;449;p38"/>
          <p:cNvSpPr txBox="1"/>
          <p:nvPr/>
        </p:nvSpPr>
        <p:spPr>
          <a:xfrm>
            <a:off x="4624275" y="3899900"/>
            <a:ext cx="2826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p:txBody>
      </p:sp>
      <p:sp>
        <p:nvSpPr>
          <p:cNvPr id="450" name="Google Shape;450;p38"/>
          <p:cNvSpPr txBox="1"/>
          <p:nvPr/>
        </p:nvSpPr>
        <p:spPr>
          <a:xfrm>
            <a:off x="695538" y="3899900"/>
            <a:ext cx="2490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a:t>
            </a:r>
            <a:r>
              <a:rPr lang="en" sz="800">
                <a:solidFill>
                  <a:schemeClr val="dk1"/>
                </a:solidFill>
                <a:latin typeface="Didact Gothic"/>
                <a:ea typeface="Didact Gothic"/>
                <a:cs typeface="Didact Gothic"/>
                <a:sym typeface="Didact Gothic"/>
              </a:rPr>
              <a:t>effects of each of the 9 prompts.</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456" name="Google Shape;456;p39"/>
          <p:cNvSpPr txBox="1"/>
          <p:nvPr>
            <p:ph idx="4294967295" type="body"/>
          </p:nvPr>
        </p:nvSpPr>
        <p:spPr>
          <a:xfrm>
            <a:off x="695550" y="1092150"/>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For prompt 2: “</a:t>
            </a:r>
            <a:r>
              <a:rPr lang="en" sz="1200"/>
              <a:t>You, a Python expert specializing in data structures and algorithms, are tasked with writing a function based on the stub, strictly following the problem's specifications for optimal time and space usage. Avoid any additional text, focusing solely on the code.</a:t>
            </a:r>
            <a:r>
              <a:rPr lang="en" sz="1200"/>
              <a:t>”</a:t>
            </a:r>
            <a:endParaRPr sz="1200"/>
          </a:p>
        </p:txBody>
      </p:sp>
      <p:pic>
        <p:nvPicPr>
          <p:cNvPr id="457" name="Google Shape;457;p39"/>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458" name="Google Shape;458;p39"/>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459" name="Google Shape;459;p39"/>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460" name="Google Shape;460;p39"/>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466" name="Google Shape;466;p40"/>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prompt 3: “</a:t>
            </a:r>
            <a:r>
              <a:rPr lang="en"/>
              <a:t>You are an expert in Data Structures and Algorithms &amp; you only give accurate solutions in python. You do not generate any additional text apart from the code</a:t>
            </a:r>
            <a:r>
              <a:rPr lang="en"/>
              <a:t>”</a:t>
            </a:r>
            <a:endParaRPr/>
          </a:p>
        </p:txBody>
      </p:sp>
      <p:pic>
        <p:nvPicPr>
          <p:cNvPr id="467" name="Google Shape;467;p40"/>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468" name="Google Shape;468;p40"/>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469" name="Google Shape;469;p40"/>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470" name="Google Shape;470;p40"/>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1"/>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476" name="Google Shape;476;p41"/>
          <p:cNvSpPr txBox="1"/>
          <p:nvPr>
            <p:ph idx="4294967295" type="body"/>
          </p:nvPr>
        </p:nvSpPr>
        <p:spPr>
          <a:xfrm>
            <a:off x="695550" y="10921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For prompt 4: “</a:t>
            </a:r>
            <a:r>
              <a:rPr lang="en" sz="1200"/>
              <a:t>You are an expert Python developer focused on data structures and algorithms. Write an efficient Python function as provided in the code stub that adheres strictly to the problem's specifications and optimizes for both time and space. You do not generate any additional text or characters apart from the code</a:t>
            </a:r>
            <a:r>
              <a:rPr lang="en" sz="1200"/>
              <a:t>”</a:t>
            </a:r>
            <a:endParaRPr sz="1200"/>
          </a:p>
        </p:txBody>
      </p:sp>
      <p:pic>
        <p:nvPicPr>
          <p:cNvPr id="477" name="Google Shape;477;p41"/>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478" name="Google Shape;478;p41"/>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479" name="Google Shape;479;p41"/>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480" name="Google Shape;480;p41"/>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2"/>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486" name="Google Shape;486;p42"/>
          <p:cNvSpPr txBox="1"/>
          <p:nvPr>
            <p:ph idx="4294967295" type="body"/>
          </p:nvPr>
        </p:nvSpPr>
        <p:spPr>
          <a:xfrm>
            <a:off x="695550" y="1075450"/>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For prompt 5: “</a:t>
            </a:r>
            <a:r>
              <a:rPr lang="en" sz="1100"/>
              <a:t>As a professional Python programmer specializing in data structures and algorithms, implement a solution for this LeetCode problem using the exact code signature provided. Ensure your code handles all constraints, edge cases and is optimized for performance. You do not generate any additional text apart from the code.</a:t>
            </a:r>
            <a:r>
              <a:rPr lang="en" sz="1100"/>
              <a:t>”</a:t>
            </a:r>
            <a:endParaRPr sz="1100"/>
          </a:p>
        </p:txBody>
      </p:sp>
      <p:pic>
        <p:nvPicPr>
          <p:cNvPr id="487" name="Google Shape;487;p42"/>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488" name="Google Shape;488;p42"/>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489" name="Google Shape;489;p42"/>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490" name="Google Shape;490;p42"/>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496" name="Google Shape;496;p43"/>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For prompt 6: “</a:t>
            </a:r>
            <a:r>
              <a:rPr lang="en" sz="1100"/>
              <a:t>You are tasked as a Python software engineer to develop code solving this algorithmic challenge. Write the cleanest and most efficient code, considering all given constraints and using the specified function names. You do not generate any additional text apart from the code</a:t>
            </a:r>
            <a:r>
              <a:rPr lang="en" sz="1100"/>
              <a:t>”</a:t>
            </a:r>
            <a:endParaRPr sz="1100"/>
          </a:p>
        </p:txBody>
      </p:sp>
      <p:pic>
        <p:nvPicPr>
          <p:cNvPr id="497" name="Google Shape;497;p43"/>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498" name="Google Shape;498;p43"/>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499" name="Google Shape;499;p43"/>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500" name="Google Shape;500;p43"/>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506" name="Google Shape;506;p44"/>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For prompt 7: “</a:t>
            </a:r>
            <a:r>
              <a:rPr lang="en" sz="1300"/>
              <a:t>As a junior programmer, attempt to solve this problem in Python. Use what you’ve learned so far about data structures and algorithms. You do not generate any additional text apart from the code</a:t>
            </a:r>
            <a:r>
              <a:rPr lang="en" sz="1300"/>
              <a:t>”</a:t>
            </a:r>
            <a:endParaRPr sz="1300"/>
          </a:p>
        </p:txBody>
      </p:sp>
      <p:pic>
        <p:nvPicPr>
          <p:cNvPr id="507" name="Google Shape;507;p44"/>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508" name="Google Shape;508;p44"/>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509" name="Google Shape;509;p44"/>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510" name="Google Shape;510;p44"/>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5"/>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516" name="Google Shape;516;p45"/>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For prompt 8: “</a:t>
            </a:r>
            <a:r>
              <a:rPr lang="en" sz="1300"/>
              <a:t>You are a software engineering student. Please try to write Python code to solve this problem based on your current knowledge. You do not generate any additional text apart from the code</a:t>
            </a:r>
            <a:r>
              <a:rPr lang="en" sz="1300"/>
              <a:t>”</a:t>
            </a:r>
            <a:endParaRPr sz="1300"/>
          </a:p>
        </p:txBody>
      </p:sp>
      <p:pic>
        <p:nvPicPr>
          <p:cNvPr id="517" name="Google Shape;517;p45"/>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518" name="Google Shape;518;p45"/>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519" name="Google Shape;519;p45"/>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520" name="Google Shape;520;p45"/>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graphicFrame>
        <p:nvGraphicFramePr>
          <p:cNvPr id="304" name="Google Shape;304;p28"/>
          <p:cNvGraphicFramePr/>
          <p:nvPr/>
        </p:nvGraphicFramePr>
        <p:xfrm>
          <a:off x="878750" y="1150614"/>
          <a:ext cx="3000000" cy="3000000"/>
        </p:xfrm>
        <a:graphic>
          <a:graphicData uri="http://schemas.openxmlformats.org/drawingml/2006/table">
            <a:tbl>
              <a:tblPr>
                <a:noFill/>
                <a:tableStyleId>{37BC6987-08CA-4BCA-9D28-C5E2D8BDDB5E}</a:tableStyleId>
              </a:tblPr>
              <a:tblGrid>
                <a:gridCol w="2619875"/>
                <a:gridCol w="5084125"/>
              </a:tblGrid>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Context</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The Importance of DSA in AI Code Generation</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Challenges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dk1"/>
                          </a:solidFill>
                          <a:latin typeface="Didact Gothic"/>
                          <a:ea typeface="Didact Gothic"/>
                          <a:cs typeface="Didact Gothic"/>
                          <a:sym typeface="Didact Gothic"/>
                        </a:rPr>
                        <a:t>Variability in Code Efficiency and Correctness</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Questions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Enhancing ChatGPT's DSA Performance</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Hypothesis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The Impact of Prompt Engineering and Automated Evaluation</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Design/</a:t>
                      </a:r>
                      <a:r>
                        <a:rPr b="1" lang="en" sz="1100">
                          <a:solidFill>
                            <a:schemeClr val="dk1"/>
                          </a:solidFill>
                          <a:latin typeface="Old Standard TT"/>
                          <a:ea typeface="Old Standard TT"/>
                          <a:cs typeface="Old Standard TT"/>
                          <a:sym typeface="Old Standard TT"/>
                        </a:rPr>
                        <a:t>Methodology</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The design of the pipeline and Methodology</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Data</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Understanding the Input/Output and distribution of Data used.</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Metrics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The key metrics used for performance evaluation</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Results/Analysis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Results for each prompt and an analysis of performance</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Limitations</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Factors which limited the current study</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Future scope</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Actionable goals to expand the study</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dk1"/>
                          </a:solidFill>
                          <a:latin typeface="Old Standard TT"/>
                          <a:ea typeface="Old Standard TT"/>
                          <a:cs typeface="Old Standard TT"/>
                          <a:sym typeface="Old Standard TT"/>
                        </a:rPr>
                        <a:t>Appendix</a:t>
                      </a:r>
                      <a:endParaRPr b="1" sz="1100">
                        <a:solidFill>
                          <a:schemeClr val="dk1"/>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Didact Gothic"/>
                          <a:ea typeface="Didact Gothic"/>
                          <a:cs typeface="Didact Gothic"/>
                          <a:sym typeface="Didact Gothic"/>
                        </a:rPr>
                        <a:t>Figures of topicwise performance of ChatGPT for every prompt - in order from 1-9</a:t>
                      </a:r>
                      <a:endParaRPr sz="900">
                        <a:solidFill>
                          <a:schemeClr val="dk1"/>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bl>
          </a:graphicData>
        </a:graphic>
      </p:graphicFrame>
      <p:sp>
        <p:nvSpPr>
          <p:cNvPr id="305" name="Google Shape;305;p28"/>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6"/>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Results contd.</a:t>
            </a:r>
            <a:endParaRPr/>
          </a:p>
        </p:txBody>
      </p:sp>
      <p:sp>
        <p:nvSpPr>
          <p:cNvPr id="526" name="Google Shape;526;p46"/>
          <p:cNvSpPr txBox="1"/>
          <p:nvPr>
            <p:ph idx="4294967295" type="body"/>
          </p:nvPr>
        </p:nvSpPr>
        <p:spPr>
          <a:xfrm>
            <a:off x="695550" y="1150625"/>
            <a:ext cx="7752900" cy="3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prompt 9: “</a:t>
            </a:r>
            <a:r>
              <a:rPr lang="en"/>
              <a:t>As an enthusiastic hobbyist coder, draft a Python script to tackle this algorithm problem efficiently. You do not generate any additional text apart from the code.</a:t>
            </a:r>
            <a:r>
              <a:rPr lang="en"/>
              <a:t>”</a:t>
            </a:r>
            <a:endParaRPr/>
          </a:p>
        </p:txBody>
      </p:sp>
      <p:pic>
        <p:nvPicPr>
          <p:cNvPr id="527" name="Google Shape;527;p46"/>
          <p:cNvPicPr preferRelativeResize="0"/>
          <p:nvPr/>
        </p:nvPicPr>
        <p:blipFill rotWithShape="1">
          <a:blip r:embed="rId3">
            <a:alphaModFix/>
          </a:blip>
          <a:srcRect b="0" l="0" r="0" t="0"/>
          <a:stretch/>
        </p:blipFill>
        <p:spPr>
          <a:xfrm>
            <a:off x="3362600" y="1870475"/>
            <a:ext cx="5603850" cy="1867950"/>
          </a:xfrm>
          <a:prstGeom prst="rect">
            <a:avLst/>
          </a:prstGeom>
          <a:noFill/>
          <a:ln>
            <a:noFill/>
          </a:ln>
        </p:spPr>
      </p:pic>
      <p:pic>
        <p:nvPicPr>
          <p:cNvPr id="528" name="Google Shape;528;p46"/>
          <p:cNvPicPr preferRelativeResize="0"/>
          <p:nvPr/>
        </p:nvPicPr>
        <p:blipFill rotWithShape="1">
          <a:blip r:embed="rId4">
            <a:alphaModFix/>
          </a:blip>
          <a:srcRect b="0" l="0" r="0" t="0"/>
          <a:stretch/>
        </p:blipFill>
        <p:spPr>
          <a:xfrm>
            <a:off x="695550" y="1870475"/>
            <a:ext cx="2490574" cy="1867950"/>
          </a:xfrm>
          <a:prstGeom prst="rect">
            <a:avLst/>
          </a:prstGeom>
          <a:noFill/>
          <a:ln>
            <a:noFill/>
          </a:ln>
        </p:spPr>
      </p:pic>
      <p:sp>
        <p:nvSpPr>
          <p:cNvPr id="529" name="Google Shape;529;p46"/>
          <p:cNvSpPr txBox="1"/>
          <p:nvPr/>
        </p:nvSpPr>
        <p:spPr>
          <a:xfrm>
            <a:off x="695538" y="3899900"/>
            <a:ext cx="2490600" cy="112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total percentage of the generated solutions accepted vs not accepted against their corresponding test-cases. This figure is also the key benchmark factor in evaluating the performance effects of each of the 9 prompts.</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
        <p:nvSpPr>
          <p:cNvPr id="530" name="Google Shape;530;p46"/>
          <p:cNvSpPr txBox="1"/>
          <p:nvPr/>
        </p:nvSpPr>
        <p:spPr>
          <a:xfrm>
            <a:off x="4624275" y="3899900"/>
            <a:ext cx="2826000" cy="100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Figure</a:t>
            </a:r>
            <a:r>
              <a:rPr lang="en" sz="800">
                <a:solidFill>
                  <a:schemeClr val="dk1"/>
                </a:solidFill>
                <a:latin typeface="Didact Gothic"/>
                <a:ea typeface="Didact Gothic"/>
                <a:cs typeface="Didact Gothic"/>
                <a:sym typeface="Didact Gothic"/>
              </a:rPr>
              <a:t>: This figures shows the percentage of all the metrics for each of the categories mentioned earlier. It showcases how good ChatGPT is corresponding to the difficulty level of the question set. </a:t>
            </a:r>
            <a:endParaRPr sz="800"/>
          </a:p>
          <a:p>
            <a:pPr indent="0" lvl="0" marL="0" rtl="0" algn="l">
              <a:spcBef>
                <a:spcPts val="1600"/>
              </a:spcBef>
              <a:spcAft>
                <a:spcPts val="1600"/>
              </a:spcAft>
              <a:buNone/>
            </a:pPr>
            <a:r>
              <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7"/>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Analysis</a:t>
            </a:r>
            <a:endParaRPr/>
          </a:p>
        </p:txBody>
      </p:sp>
      <p:pic>
        <p:nvPicPr>
          <p:cNvPr id="536" name="Google Shape;536;p47"/>
          <p:cNvPicPr preferRelativeResize="0"/>
          <p:nvPr/>
        </p:nvPicPr>
        <p:blipFill>
          <a:blip r:embed="rId3">
            <a:alphaModFix/>
          </a:blip>
          <a:stretch>
            <a:fillRect/>
          </a:stretch>
        </p:blipFill>
        <p:spPr>
          <a:xfrm>
            <a:off x="1278725" y="1150625"/>
            <a:ext cx="6586549" cy="3293274"/>
          </a:xfrm>
          <a:prstGeom prst="rect">
            <a:avLst/>
          </a:prstGeom>
          <a:noFill/>
          <a:ln>
            <a:noFill/>
          </a:ln>
        </p:spPr>
      </p:pic>
      <p:sp>
        <p:nvSpPr>
          <p:cNvPr id="537" name="Google Shape;537;p47"/>
          <p:cNvSpPr txBox="1"/>
          <p:nvPr/>
        </p:nvSpPr>
        <p:spPr>
          <a:xfrm>
            <a:off x="1303650" y="4443900"/>
            <a:ext cx="653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900">
                <a:solidFill>
                  <a:schemeClr val="dk1"/>
                </a:solidFill>
                <a:latin typeface="Didact Gothic"/>
                <a:ea typeface="Didact Gothic"/>
                <a:cs typeface="Didact Gothic"/>
                <a:sym typeface="Didact Gothic"/>
              </a:rPr>
              <a:t>Figure</a:t>
            </a:r>
            <a:r>
              <a:rPr lang="en" sz="900">
                <a:solidFill>
                  <a:schemeClr val="dk1"/>
                </a:solidFill>
                <a:latin typeface="Didact Gothic"/>
                <a:ea typeface="Didact Gothic"/>
                <a:cs typeface="Didact Gothic"/>
                <a:sym typeface="Didact Gothic"/>
              </a:rPr>
              <a:t>: This figures shows how good/bad  the </a:t>
            </a:r>
            <a:r>
              <a:rPr lang="en" sz="900">
                <a:solidFill>
                  <a:schemeClr val="dk1"/>
                </a:solidFill>
                <a:latin typeface="Didact Gothic"/>
                <a:ea typeface="Didact Gothic"/>
                <a:cs typeface="Didact Gothic"/>
                <a:sym typeface="Didact Gothic"/>
              </a:rPr>
              <a:t>performance</a:t>
            </a:r>
            <a:r>
              <a:rPr lang="en" sz="900">
                <a:solidFill>
                  <a:schemeClr val="dk1"/>
                </a:solidFill>
                <a:latin typeface="Didact Gothic"/>
                <a:ea typeface="Didact Gothic"/>
                <a:cs typeface="Didact Gothic"/>
                <a:sym typeface="Didact Gothic"/>
              </a:rPr>
              <a:t> of ChatGPT is with respect to the </a:t>
            </a:r>
            <a:r>
              <a:rPr lang="en" sz="900">
                <a:solidFill>
                  <a:schemeClr val="dk1"/>
                </a:solidFill>
                <a:latin typeface="Didact Gothic"/>
                <a:ea typeface="Didact Gothic"/>
                <a:cs typeface="Didact Gothic"/>
                <a:sym typeface="Didact Gothic"/>
              </a:rPr>
              <a:t>average</a:t>
            </a:r>
            <a:r>
              <a:rPr lang="en" sz="900">
                <a:solidFill>
                  <a:schemeClr val="dk1"/>
                </a:solidFill>
                <a:latin typeface="Didact Gothic"/>
                <a:ea typeface="Didact Gothic"/>
                <a:cs typeface="Didact Gothic"/>
                <a:sym typeface="Didact Gothic"/>
              </a:rPr>
              <a:t> acceptance rate of the general public’s solutions (provided by leetcode) per topic. It clearly indicates the topics ChatGPT 3.5 exceeds humans by a huge margin and also the topics where it lacks severely. This figure provides a key average understanding of the performance of ChatGPT on DSA questions overall and also shows the specific scope for </a:t>
            </a:r>
            <a:r>
              <a:rPr lang="en" sz="900">
                <a:solidFill>
                  <a:schemeClr val="dk1"/>
                </a:solidFill>
                <a:latin typeface="Didact Gothic"/>
                <a:ea typeface="Didact Gothic"/>
                <a:cs typeface="Didact Gothic"/>
                <a:sym typeface="Didact Gothic"/>
              </a:rPr>
              <a:t>improvement.</a:t>
            </a:r>
            <a:endParaRPr b="1" sz="900">
              <a:solidFill>
                <a:schemeClr val="dk1"/>
              </a:solidFill>
              <a:latin typeface="Didact Gothic"/>
              <a:ea typeface="Didact Gothic"/>
              <a:cs typeface="Didact Gothic"/>
              <a:sym typeface="Didact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Analytics contd.</a:t>
            </a:r>
            <a:endParaRPr/>
          </a:p>
        </p:txBody>
      </p:sp>
      <p:pic>
        <p:nvPicPr>
          <p:cNvPr id="543" name="Google Shape;543;p48"/>
          <p:cNvPicPr preferRelativeResize="0"/>
          <p:nvPr/>
        </p:nvPicPr>
        <p:blipFill>
          <a:blip r:embed="rId3">
            <a:alphaModFix/>
          </a:blip>
          <a:stretch>
            <a:fillRect/>
          </a:stretch>
        </p:blipFill>
        <p:spPr>
          <a:xfrm>
            <a:off x="1789575" y="1313025"/>
            <a:ext cx="5564850" cy="2782425"/>
          </a:xfrm>
          <a:prstGeom prst="rect">
            <a:avLst/>
          </a:prstGeom>
          <a:noFill/>
          <a:ln>
            <a:noFill/>
          </a:ln>
        </p:spPr>
      </p:pic>
      <p:sp>
        <p:nvSpPr>
          <p:cNvPr id="544" name="Google Shape;544;p48"/>
          <p:cNvSpPr txBox="1"/>
          <p:nvPr/>
        </p:nvSpPr>
        <p:spPr>
          <a:xfrm>
            <a:off x="1303650" y="4153550"/>
            <a:ext cx="653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000">
                <a:solidFill>
                  <a:schemeClr val="dk1"/>
                </a:solidFill>
                <a:latin typeface="Didact Gothic"/>
                <a:ea typeface="Didact Gothic"/>
                <a:cs typeface="Didact Gothic"/>
                <a:sym typeface="Didact Gothic"/>
              </a:rPr>
              <a:t>Figure</a:t>
            </a:r>
            <a:r>
              <a:rPr lang="en" sz="1000">
                <a:solidFill>
                  <a:schemeClr val="dk1"/>
                </a:solidFill>
                <a:latin typeface="Didact Gothic"/>
                <a:ea typeface="Didact Gothic"/>
                <a:cs typeface="Didact Gothic"/>
                <a:sym typeface="Didact Gothic"/>
              </a:rPr>
              <a:t>: This figures shows the performance effect of each of the 9  prompts on the number of solutions accepted. It clearly shows that prompt number 6 is the best performing prompt and prompt number 2 being the worst of the bunch. This analysis also helps understand the various prompt verbage and its effect in enhancing </a:t>
            </a:r>
            <a:r>
              <a:rPr lang="en" sz="1000">
                <a:solidFill>
                  <a:schemeClr val="dk1"/>
                </a:solidFill>
                <a:latin typeface="Didact Gothic"/>
                <a:ea typeface="Didact Gothic"/>
                <a:cs typeface="Didact Gothic"/>
                <a:sym typeface="Didact Gothic"/>
              </a:rPr>
              <a:t>performance</a:t>
            </a:r>
            <a:r>
              <a:rPr lang="en" sz="1000">
                <a:solidFill>
                  <a:schemeClr val="dk1"/>
                </a:solidFill>
                <a:latin typeface="Didact Gothic"/>
                <a:ea typeface="Didact Gothic"/>
                <a:cs typeface="Didact Gothic"/>
                <a:sym typeface="Didact Gothic"/>
              </a:rPr>
              <a:t> in the projects context.  </a:t>
            </a:r>
            <a:endParaRPr b="1" sz="1000">
              <a:solidFill>
                <a:schemeClr val="dk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9"/>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Limitations</a:t>
            </a:r>
            <a:endParaRPr/>
          </a:p>
        </p:txBody>
      </p:sp>
      <p:sp>
        <p:nvSpPr>
          <p:cNvPr id="550" name="Google Shape;550;p49"/>
          <p:cNvSpPr txBox="1"/>
          <p:nvPr/>
        </p:nvSpPr>
        <p:spPr>
          <a:xfrm>
            <a:off x="720000" y="1265775"/>
            <a:ext cx="7704000" cy="3339900"/>
          </a:xfrm>
          <a:prstGeom prst="rect">
            <a:avLst/>
          </a:prstGeom>
          <a:noFill/>
          <a:ln>
            <a:noFill/>
          </a:ln>
        </p:spPr>
        <p:txBody>
          <a:bodyPr anchorCtr="0" anchor="t" bIns="91425" lIns="0" spcFirstLastPara="1" rIns="91425" wrap="square" tIns="91425">
            <a:noAutofit/>
          </a:bodyPr>
          <a:lstStyle/>
          <a:p>
            <a:pPr indent="-317500" lvl="0" marL="457200" rtl="0" algn="l">
              <a:spcBef>
                <a:spcPts val="0"/>
              </a:spcBef>
              <a:spcAft>
                <a:spcPts val="0"/>
              </a:spcAft>
              <a:buClr>
                <a:srgbClr val="191919"/>
              </a:buClr>
              <a:buSzPts val="1400"/>
              <a:buFont typeface="Old Standard TT"/>
              <a:buChar char="●"/>
            </a:pPr>
            <a:r>
              <a:rPr b="1" lang="en">
                <a:solidFill>
                  <a:srgbClr val="191919"/>
                </a:solidFill>
                <a:latin typeface="Old Standard TT"/>
                <a:ea typeface="Old Standard TT"/>
                <a:cs typeface="Old Standard TT"/>
                <a:sym typeface="Old Standard TT"/>
              </a:rPr>
              <a:t>ChatGPT’s API allows </a:t>
            </a:r>
            <a:r>
              <a:rPr b="1" lang="en">
                <a:solidFill>
                  <a:srgbClr val="191919"/>
                </a:solidFill>
                <a:latin typeface="Old Standard TT"/>
                <a:ea typeface="Old Standard TT"/>
                <a:cs typeface="Old Standard TT"/>
                <a:sym typeface="Old Standard TT"/>
              </a:rPr>
              <a:t>approximately</a:t>
            </a:r>
            <a:r>
              <a:rPr b="1" lang="en">
                <a:solidFill>
                  <a:srgbClr val="191919"/>
                </a:solidFill>
                <a:latin typeface="Old Standard TT"/>
                <a:ea typeface="Old Standard TT"/>
                <a:cs typeface="Old Standard TT"/>
                <a:sym typeface="Old Standard TT"/>
              </a:rPr>
              <a:t> 550 questions to be processed with the same context. This effectively sets a hard limit on the number of questions a certain prompt can be evaluated on.</a:t>
            </a:r>
            <a:endParaRPr>
              <a:solidFill>
                <a:srgbClr val="191919"/>
              </a:solidFill>
              <a:latin typeface="Didact Gothic"/>
              <a:ea typeface="Didact Gothic"/>
              <a:cs typeface="Didact Gothic"/>
              <a:sym typeface="Didact Gothic"/>
            </a:endParaRPr>
          </a:p>
          <a:p>
            <a:pPr indent="-317500" lvl="0" marL="457200" rtl="0" algn="l">
              <a:spcBef>
                <a:spcPts val="1000"/>
              </a:spcBef>
              <a:spcAft>
                <a:spcPts val="0"/>
              </a:spcAft>
              <a:buClr>
                <a:srgbClr val="191919"/>
              </a:buClr>
              <a:buSzPts val="1400"/>
              <a:buFont typeface="Old Standard TT"/>
              <a:buChar char="●"/>
            </a:pPr>
            <a:r>
              <a:rPr b="1" lang="en">
                <a:solidFill>
                  <a:srgbClr val="191919"/>
                </a:solidFill>
                <a:latin typeface="Old Standard TT"/>
                <a:ea typeface="Old Standard TT"/>
                <a:cs typeface="Old Standard TT"/>
                <a:sym typeface="Old Standard TT"/>
              </a:rPr>
              <a:t>Leetcode currently does not have a full end-to-end API system to request questions, code stubs, constraints and test cases. Therefore querying the graphql behind leetcode was written from scratch to obtain the desired information. </a:t>
            </a:r>
            <a:endParaRPr b="1">
              <a:solidFill>
                <a:srgbClr val="191919"/>
              </a:solidFill>
              <a:latin typeface="Old Standard TT"/>
              <a:ea typeface="Old Standard TT"/>
              <a:cs typeface="Old Standard TT"/>
              <a:sym typeface="Old Standard TT"/>
            </a:endParaRPr>
          </a:p>
          <a:p>
            <a:pPr indent="-317500" lvl="0" marL="457200" rtl="0" algn="l">
              <a:spcBef>
                <a:spcPts val="1000"/>
              </a:spcBef>
              <a:spcAft>
                <a:spcPts val="0"/>
              </a:spcAft>
              <a:buClr>
                <a:srgbClr val="191919"/>
              </a:buClr>
              <a:buSzPts val="1400"/>
              <a:buFont typeface="Old Standard TT"/>
              <a:buChar char="●"/>
            </a:pPr>
            <a:r>
              <a:rPr b="1" lang="en">
                <a:solidFill>
                  <a:srgbClr val="191919"/>
                </a:solidFill>
                <a:latin typeface="Old Standard TT"/>
                <a:ea typeface="Old Standard TT"/>
                <a:cs typeface="Old Standard TT"/>
                <a:sym typeface="Old Standard TT"/>
              </a:rPr>
              <a:t>Additionally, since there is no functionality for submitting the ChatGPT generated solutions directly to leetcode, only the visible test-cases were fetched and used for evaluation, limiting the </a:t>
            </a:r>
            <a:r>
              <a:rPr b="1" lang="en">
                <a:solidFill>
                  <a:srgbClr val="191919"/>
                </a:solidFill>
                <a:latin typeface="Old Standard TT"/>
                <a:ea typeface="Old Standard TT"/>
                <a:cs typeface="Old Standard TT"/>
                <a:sym typeface="Old Standard TT"/>
              </a:rPr>
              <a:t>study</a:t>
            </a:r>
            <a:r>
              <a:rPr b="1" lang="en">
                <a:solidFill>
                  <a:srgbClr val="191919"/>
                </a:solidFill>
                <a:latin typeface="Old Standard TT"/>
                <a:ea typeface="Old Standard TT"/>
                <a:cs typeface="Old Standard TT"/>
                <a:sym typeface="Old Standard TT"/>
              </a:rPr>
              <a:t> to not include the comprehensive list of hidden test-cases.</a:t>
            </a:r>
            <a:endParaRPr b="1">
              <a:solidFill>
                <a:srgbClr val="191919"/>
              </a:solidFill>
              <a:latin typeface="Old Standard TT"/>
              <a:ea typeface="Old Standard TT"/>
              <a:cs typeface="Old Standard TT"/>
              <a:sym typeface="Old Standard TT"/>
            </a:endParaRPr>
          </a:p>
          <a:p>
            <a:pPr indent="-317500" lvl="0" marL="457200" rtl="0" algn="l">
              <a:spcBef>
                <a:spcPts val="1000"/>
              </a:spcBef>
              <a:spcAft>
                <a:spcPts val="0"/>
              </a:spcAft>
              <a:buClr>
                <a:srgbClr val="191919"/>
              </a:buClr>
              <a:buSzPts val="1400"/>
              <a:buFont typeface="Old Standard TT"/>
              <a:buChar char="●"/>
            </a:pPr>
            <a:r>
              <a:rPr b="1" lang="en">
                <a:solidFill>
                  <a:srgbClr val="191919"/>
                </a:solidFill>
                <a:latin typeface="Old Standard TT"/>
                <a:ea typeface="Old Standard TT"/>
                <a:cs typeface="Old Standard TT"/>
                <a:sym typeface="Old Standard TT"/>
              </a:rPr>
              <a:t>ChatGPT 3.5 was used to conduct the study as the cost of making API calls to ChatGPT 4 is budget limiting.</a:t>
            </a:r>
            <a:endParaRPr b="1">
              <a:solidFill>
                <a:srgbClr val="191919"/>
              </a:solidFill>
              <a:latin typeface="Old Standard TT"/>
              <a:ea typeface="Old Standard TT"/>
              <a:cs typeface="Old Standard TT"/>
              <a:sym typeface="Old Standard TT"/>
            </a:endParaRPr>
          </a:p>
          <a:p>
            <a:pPr indent="0" lvl="0" marL="0" rtl="0" algn="l">
              <a:spcBef>
                <a:spcPts val="1000"/>
              </a:spcBef>
              <a:spcAft>
                <a:spcPts val="0"/>
              </a:spcAft>
              <a:buNone/>
            </a:pPr>
            <a:r>
              <a:t/>
            </a:r>
            <a:endParaRPr b="1">
              <a:solidFill>
                <a:srgbClr val="191919"/>
              </a:solidFill>
              <a:latin typeface="Old Standard TT"/>
              <a:ea typeface="Old Standard TT"/>
              <a:cs typeface="Old Standard TT"/>
              <a:sym typeface="Old Standard TT"/>
            </a:endParaRPr>
          </a:p>
          <a:p>
            <a:pPr indent="0" lvl="0" marL="914400" rtl="0" algn="l">
              <a:spcBef>
                <a:spcPts val="0"/>
              </a:spcBef>
              <a:spcAft>
                <a:spcPts val="0"/>
              </a:spcAft>
              <a:buNone/>
            </a:pPr>
            <a:r>
              <a:t/>
            </a:r>
            <a:endParaRPr>
              <a:solidFill>
                <a:srgbClr val="191919"/>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Future Scope</a:t>
            </a:r>
            <a:endParaRPr/>
          </a:p>
        </p:txBody>
      </p:sp>
      <p:sp>
        <p:nvSpPr>
          <p:cNvPr id="556" name="Google Shape;556;p50"/>
          <p:cNvSpPr txBox="1"/>
          <p:nvPr/>
        </p:nvSpPr>
        <p:spPr>
          <a:xfrm>
            <a:off x="720000" y="1265775"/>
            <a:ext cx="7704000" cy="3339900"/>
          </a:xfrm>
          <a:prstGeom prst="rect">
            <a:avLst/>
          </a:prstGeom>
          <a:noFill/>
          <a:ln>
            <a:noFill/>
          </a:ln>
        </p:spPr>
        <p:txBody>
          <a:bodyPr anchorCtr="0" anchor="t" bIns="91425" lIns="0" spcFirstLastPara="1" rIns="91425" wrap="square" tIns="91425">
            <a:noAutofit/>
          </a:bodyPr>
          <a:lstStyle/>
          <a:p>
            <a:pPr indent="-317500" lvl="0" marL="457200" rtl="0" algn="l">
              <a:spcBef>
                <a:spcPts val="0"/>
              </a:spcBef>
              <a:spcAft>
                <a:spcPts val="0"/>
              </a:spcAft>
              <a:buClr>
                <a:srgbClr val="191919"/>
              </a:buClr>
              <a:buSzPts val="1400"/>
              <a:buFont typeface="Old Standard TT"/>
              <a:buChar char="●"/>
            </a:pPr>
            <a:r>
              <a:rPr b="1" lang="en">
                <a:solidFill>
                  <a:srgbClr val="191919"/>
                </a:solidFill>
                <a:latin typeface="Old Standard TT"/>
                <a:ea typeface="Old Standard TT"/>
                <a:cs typeface="Old Standard TT"/>
                <a:sym typeface="Old Standard TT"/>
              </a:rPr>
              <a:t>This study can be expanded to include the performance analysis of a greater number of context prompts (~50) to truly evaluate the effect of prompting in performance boosting. </a:t>
            </a:r>
            <a:endParaRPr b="1">
              <a:solidFill>
                <a:srgbClr val="191919"/>
              </a:solidFill>
              <a:latin typeface="Old Standard TT"/>
              <a:ea typeface="Old Standard TT"/>
              <a:cs typeface="Old Standard TT"/>
              <a:sym typeface="Old Standard TT"/>
            </a:endParaRPr>
          </a:p>
          <a:p>
            <a:pPr indent="0" lvl="0" marL="457200" rtl="0" algn="l">
              <a:spcBef>
                <a:spcPts val="0"/>
              </a:spcBef>
              <a:spcAft>
                <a:spcPts val="0"/>
              </a:spcAft>
              <a:buNone/>
            </a:pPr>
            <a:r>
              <a:t/>
            </a:r>
            <a:endParaRPr b="1">
              <a:solidFill>
                <a:srgbClr val="191919"/>
              </a:solidFill>
              <a:latin typeface="Old Standard TT"/>
              <a:ea typeface="Old Standard TT"/>
              <a:cs typeface="Old Standard TT"/>
              <a:sym typeface="Old Standard TT"/>
            </a:endParaRPr>
          </a:p>
          <a:p>
            <a:pPr indent="-304800" lvl="0" marL="457200" rtl="0" algn="l">
              <a:spcBef>
                <a:spcPts val="0"/>
              </a:spcBef>
              <a:spcAft>
                <a:spcPts val="0"/>
              </a:spcAft>
              <a:buClr>
                <a:srgbClr val="191919"/>
              </a:buClr>
              <a:buSzPts val="1200"/>
              <a:buFont typeface="Old Standard TT"/>
              <a:buChar char="●"/>
            </a:pPr>
            <a:r>
              <a:rPr b="1" lang="en">
                <a:solidFill>
                  <a:srgbClr val="191919"/>
                </a:solidFill>
                <a:latin typeface="Old Standard TT"/>
                <a:ea typeface="Old Standard TT"/>
                <a:cs typeface="Old Standard TT"/>
                <a:sym typeface="Old Standard TT"/>
              </a:rPr>
              <a:t>Larger context prompts can potentially improve the </a:t>
            </a:r>
            <a:r>
              <a:rPr b="1" lang="en">
                <a:solidFill>
                  <a:srgbClr val="191919"/>
                </a:solidFill>
                <a:latin typeface="Old Standard TT"/>
                <a:ea typeface="Old Standard TT"/>
                <a:cs typeface="Old Standard TT"/>
                <a:sym typeface="Old Standard TT"/>
              </a:rPr>
              <a:t>throughput</a:t>
            </a:r>
            <a:r>
              <a:rPr b="1" lang="en">
                <a:solidFill>
                  <a:srgbClr val="191919"/>
                </a:solidFill>
                <a:latin typeface="Old Standard TT"/>
                <a:ea typeface="Old Standard TT"/>
                <a:cs typeface="Old Standard TT"/>
                <a:sym typeface="Old Standard TT"/>
              </a:rPr>
              <a:t> of good solutions and must be tested. </a:t>
            </a:r>
            <a:endParaRPr b="1">
              <a:solidFill>
                <a:srgbClr val="191919"/>
              </a:solidFill>
              <a:latin typeface="Old Standard TT"/>
              <a:ea typeface="Old Standard TT"/>
              <a:cs typeface="Old Standard TT"/>
              <a:sym typeface="Old Standard TT"/>
            </a:endParaRPr>
          </a:p>
          <a:p>
            <a:pPr indent="0" lvl="0" marL="457200" rtl="0" algn="l">
              <a:spcBef>
                <a:spcPts val="0"/>
              </a:spcBef>
              <a:spcAft>
                <a:spcPts val="0"/>
              </a:spcAft>
              <a:buNone/>
            </a:pPr>
            <a:r>
              <a:t/>
            </a:r>
            <a:endParaRPr b="1">
              <a:solidFill>
                <a:srgbClr val="191919"/>
              </a:solidFill>
              <a:latin typeface="Old Standard TT"/>
              <a:ea typeface="Old Standard TT"/>
              <a:cs typeface="Old Standard TT"/>
              <a:sym typeface="Old Standard TT"/>
            </a:endParaRPr>
          </a:p>
          <a:p>
            <a:pPr indent="-304800" lvl="0" marL="457200" rtl="0" algn="l">
              <a:spcBef>
                <a:spcPts val="0"/>
              </a:spcBef>
              <a:spcAft>
                <a:spcPts val="0"/>
              </a:spcAft>
              <a:buClr>
                <a:srgbClr val="191919"/>
              </a:buClr>
              <a:buSzPts val="1200"/>
              <a:buFont typeface="Old Standard TT"/>
              <a:buChar char="●"/>
            </a:pPr>
            <a:r>
              <a:rPr b="1" lang="en">
                <a:solidFill>
                  <a:srgbClr val="191919"/>
                </a:solidFill>
                <a:latin typeface="Old Standard TT"/>
                <a:ea typeface="Old Standard TT"/>
                <a:cs typeface="Old Standard TT"/>
                <a:sym typeface="Old Standard TT"/>
              </a:rPr>
              <a:t>LLM’s such as Llama 3, Claude &amp; other open source models can also be </a:t>
            </a:r>
            <a:r>
              <a:rPr b="1" lang="en">
                <a:solidFill>
                  <a:srgbClr val="191919"/>
                </a:solidFill>
                <a:latin typeface="Old Standard TT"/>
                <a:ea typeface="Old Standard TT"/>
                <a:cs typeface="Old Standard TT"/>
                <a:sym typeface="Old Standard TT"/>
              </a:rPr>
              <a:t>evaluated</a:t>
            </a:r>
            <a:r>
              <a:rPr b="1" lang="en">
                <a:solidFill>
                  <a:srgbClr val="191919"/>
                </a:solidFill>
                <a:latin typeface="Old Standard TT"/>
                <a:ea typeface="Old Standard TT"/>
                <a:cs typeface="Old Standard TT"/>
                <a:sym typeface="Old Standard TT"/>
              </a:rPr>
              <a:t> to obtain a comprehensive view of the performance of these models on DSA questions. </a:t>
            </a:r>
            <a:endParaRPr b="1">
              <a:solidFill>
                <a:srgbClr val="191919"/>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rgbClr val="191919"/>
              </a:solidFill>
              <a:latin typeface="Old Standard TT"/>
              <a:ea typeface="Old Standard TT"/>
              <a:cs typeface="Old Standard TT"/>
              <a:sym typeface="Old Standard TT"/>
            </a:endParaRPr>
          </a:p>
          <a:p>
            <a:pPr indent="0" lvl="0" marL="0" rtl="0" algn="l">
              <a:spcBef>
                <a:spcPts val="1000"/>
              </a:spcBef>
              <a:spcAft>
                <a:spcPts val="0"/>
              </a:spcAft>
              <a:buNone/>
            </a:pPr>
            <a:r>
              <a:t/>
            </a:r>
            <a:endParaRPr b="1">
              <a:solidFill>
                <a:srgbClr val="191919"/>
              </a:solidFill>
              <a:latin typeface="Old Standard TT"/>
              <a:ea typeface="Old Standard TT"/>
              <a:cs typeface="Old Standard TT"/>
              <a:sym typeface="Old Standard TT"/>
            </a:endParaRPr>
          </a:p>
          <a:p>
            <a:pPr indent="0" lvl="0" marL="914400" rtl="0" algn="l">
              <a:spcBef>
                <a:spcPts val="0"/>
              </a:spcBef>
              <a:spcAft>
                <a:spcPts val="0"/>
              </a:spcAft>
              <a:buNone/>
            </a:pPr>
            <a:r>
              <a:t/>
            </a:r>
            <a:endParaRPr>
              <a:solidFill>
                <a:srgbClr val="191919"/>
              </a:solidFill>
              <a:latin typeface="Didact Gothic"/>
              <a:ea typeface="Didact Gothic"/>
              <a:cs typeface="Didact Gothic"/>
              <a:sym typeface="Didact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1"/>
          <p:cNvSpPr txBox="1"/>
          <p:nvPr/>
        </p:nvSpPr>
        <p:spPr>
          <a:xfrm>
            <a:off x="2295150" y="970075"/>
            <a:ext cx="4553700" cy="102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7500">
                <a:solidFill>
                  <a:srgbClr val="191919"/>
                </a:solidFill>
                <a:latin typeface="Old Standard TT"/>
                <a:ea typeface="Old Standard TT"/>
                <a:cs typeface="Old Standard TT"/>
                <a:sym typeface="Old Standard TT"/>
              </a:rPr>
              <a:t>Thanks!</a:t>
            </a:r>
            <a:endParaRPr b="1" sz="7500">
              <a:solidFill>
                <a:srgbClr val="191919"/>
              </a:solidFill>
              <a:latin typeface="Old Standard TT"/>
              <a:ea typeface="Old Standard TT"/>
              <a:cs typeface="Old Standard TT"/>
              <a:sym typeface="Old Standard TT"/>
            </a:endParaRPr>
          </a:p>
        </p:txBody>
      </p:sp>
      <p:sp>
        <p:nvSpPr>
          <p:cNvPr id="562" name="Google Shape;562;p51"/>
          <p:cNvSpPr txBox="1"/>
          <p:nvPr/>
        </p:nvSpPr>
        <p:spPr>
          <a:xfrm>
            <a:off x="2854650" y="1994275"/>
            <a:ext cx="3434700" cy="14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191919"/>
                </a:solidFill>
                <a:latin typeface="Didact Gothic"/>
                <a:ea typeface="Didact Gothic"/>
                <a:cs typeface="Didact Gothic"/>
                <a:sym typeface="Didact Gothic"/>
              </a:rPr>
              <a:t>Do you have any questions?</a:t>
            </a:r>
            <a:endParaRPr sz="1600">
              <a:solidFill>
                <a:srgbClr val="191919"/>
              </a:solidFill>
              <a:latin typeface="Didact Gothic"/>
              <a:ea typeface="Didact Gothic"/>
              <a:cs typeface="Didact Gothic"/>
              <a:sym typeface="Didact Gothic"/>
            </a:endParaRPr>
          </a:p>
          <a:p>
            <a:pPr indent="0" lvl="0" marL="0" rtl="0" algn="ctr">
              <a:spcBef>
                <a:spcPts val="0"/>
              </a:spcBef>
              <a:spcAft>
                <a:spcPts val="0"/>
              </a:spcAft>
              <a:buNone/>
            </a:pPr>
            <a:r>
              <a:t/>
            </a:r>
            <a:endParaRPr sz="1600">
              <a:solidFill>
                <a:srgbClr val="191919"/>
              </a:solidFill>
              <a:latin typeface="Didact Gothic"/>
              <a:ea typeface="Didact Gothic"/>
              <a:cs typeface="Didact Gothic"/>
              <a:sym typeface="Didact Gothic"/>
            </a:endParaRPr>
          </a:p>
          <a:p>
            <a:pPr indent="457200" lvl="0" marL="0" rtl="0" algn="l">
              <a:spcBef>
                <a:spcPts val="0"/>
              </a:spcBef>
              <a:spcAft>
                <a:spcPts val="0"/>
              </a:spcAft>
              <a:buNone/>
            </a:pPr>
            <a:r>
              <a:rPr lang="en" sz="1300"/>
              <a:t>myaganti@leomail.tamuc.edu</a:t>
            </a:r>
            <a:endParaRPr sz="1600">
              <a:solidFill>
                <a:srgbClr val="191919"/>
              </a:solidFill>
              <a:latin typeface="Didact Gothic"/>
              <a:ea typeface="Didact Gothic"/>
              <a:cs typeface="Didact Gothic"/>
              <a:sym typeface="Didact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2"/>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Appendix </a:t>
            </a:r>
            <a:endParaRPr/>
          </a:p>
        </p:txBody>
      </p:sp>
      <p:pic>
        <p:nvPicPr>
          <p:cNvPr id="568" name="Google Shape;568;p52"/>
          <p:cNvPicPr preferRelativeResize="0"/>
          <p:nvPr/>
        </p:nvPicPr>
        <p:blipFill>
          <a:blip r:embed="rId3">
            <a:alphaModFix/>
          </a:blip>
          <a:stretch>
            <a:fillRect/>
          </a:stretch>
        </p:blipFill>
        <p:spPr>
          <a:xfrm>
            <a:off x="1096550" y="1150625"/>
            <a:ext cx="1844037" cy="3688074"/>
          </a:xfrm>
          <a:prstGeom prst="rect">
            <a:avLst/>
          </a:prstGeom>
          <a:noFill/>
          <a:ln>
            <a:noFill/>
          </a:ln>
        </p:spPr>
      </p:pic>
      <p:pic>
        <p:nvPicPr>
          <p:cNvPr id="569" name="Google Shape;569;p52"/>
          <p:cNvPicPr preferRelativeResize="0"/>
          <p:nvPr/>
        </p:nvPicPr>
        <p:blipFill>
          <a:blip r:embed="rId4">
            <a:alphaModFix/>
          </a:blip>
          <a:stretch>
            <a:fillRect/>
          </a:stretch>
        </p:blipFill>
        <p:spPr>
          <a:xfrm>
            <a:off x="3649987" y="1150625"/>
            <a:ext cx="1844037" cy="3688074"/>
          </a:xfrm>
          <a:prstGeom prst="rect">
            <a:avLst/>
          </a:prstGeom>
          <a:noFill/>
          <a:ln>
            <a:noFill/>
          </a:ln>
        </p:spPr>
      </p:pic>
      <p:pic>
        <p:nvPicPr>
          <p:cNvPr id="570" name="Google Shape;570;p52"/>
          <p:cNvPicPr preferRelativeResize="0"/>
          <p:nvPr/>
        </p:nvPicPr>
        <p:blipFill>
          <a:blip r:embed="rId5">
            <a:alphaModFix/>
          </a:blip>
          <a:stretch>
            <a:fillRect/>
          </a:stretch>
        </p:blipFill>
        <p:spPr>
          <a:xfrm>
            <a:off x="6579974" y="1150625"/>
            <a:ext cx="1844037" cy="3688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Appendix contd.</a:t>
            </a:r>
            <a:endParaRPr/>
          </a:p>
        </p:txBody>
      </p:sp>
      <p:pic>
        <p:nvPicPr>
          <p:cNvPr id="576" name="Google Shape;576;p53"/>
          <p:cNvPicPr preferRelativeResize="0"/>
          <p:nvPr/>
        </p:nvPicPr>
        <p:blipFill>
          <a:blip r:embed="rId3">
            <a:alphaModFix/>
          </a:blip>
          <a:stretch>
            <a:fillRect/>
          </a:stretch>
        </p:blipFill>
        <p:spPr>
          <a:xfrm>
            <a:off x="1046425" y="1186050"/>
            <a:ext cx="1844037" cy="3688074"/>
          </a:xfrm>
          <a:prstGeom prst="rect">
            <a:avLst/>
          </a:prstGeom>
          <a:noFill/>
          <a:ln>
            <a:noFill/>
          </a:ln>
        </p:spPr>
      </p:pic>
      <p:pic>
        <p:nvPicPr>
          <p:cNvPr id="577" name="Google Shape;577;p53"/>
          <p:cNvPicPr preferRelativeResize="0"/>
          <p:nvPr/>
        </p:nvPicPr>
        <p:blipFill>
          <a:blip r:embed="rId4">
            <a:alphaModFix/>
          </a:blip>
          <a:stretch>
            <a:fillRect/>
          </a:stretch>
        </p:blipFill>
        <p:spPr>
          <a:xfrm>
            <a:off x="3649987" y="1186050"/>
            <a:ext cx="1844037" cy="3688074"/>
          </a:xfrm>
          <a:prstGeom prst="rect">
            <a:avLst/>
          </a:prstGeom>
          <a:noFill/>
          <a:ln>
            <a:noFill/>
          </a:ln>
        </p:spPr>
      </p:pic>
      <p:pic>
        <p:nvPicPr>
          <p:cNvPr id="578" name="Google Shape;578;p53"/>
          <p:cNvPicPr preferRelativeResize="0"/>
          <p:nvPr/>
        </p:nvPicPr>
        <p:blipFill>
          <a:blip r:embed="rId5">
            <a:alphaModFix/>
          </a:blip>
          <a:stretch>
            <a:fillRect/>
          </a:stretch>
        </p:blipFill>
        <p:spPr>
          <a:xfrm>
            <a:off x="6579974" y="1186050"/>
            <a:ext cx="1844037" cy="3688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Appendix contd.</a:t>
            </a:r>
            <a:endParaRPr/>
          </a:p>
        </p:txBody>
      </p:sp>
      <p:pic>
        <p:nvPicPr>
          <p:cNvPr id="584" name="Google Shape;584;p54"/>
          <p:cNvPicPr preferRelativeResize="0"/>
          <p:nvPr/>
        </p:nvPicPr>
        <p:blipFill>
          <a:blip r:embed="rId3">
            <a:alphaModFix/>
          </a:blip>
          <a:stretch>
            <a:fillRect/>
          </a:stretch>
        </p:blipFill>
        <p:spPr>
          <a:xfrm>
            <a:off x="1088175" y="1194400"/>
            <a:ext cx="1844037" cy="3688074"/>
          </a:xfrm>
          <a:prstGeom prst="rect">
            <a:avLst/>
          </a:prstGeom>
          <a:noFill/>
          <a:ln>
            <a:noFill/>
          </a:ln>
        </p:spPr>
      </p:pic>
      <p:pic>
        <p:nvPicPr>
          <p:cNvPr id="585" name="Google Shape;585;p54"/>
          <p:cNvPicPr preferRelativeResize="0"/>
          <p:nvPr/>
        </p:nvPicPr>
        <p:blipFill>
          <a:blip r:embed="rId4">
            <a:alphaModFix/>
          </a:blip>
          <a:stretch>
            <a:fillRect/>
          </a:stretch>
        </p:blipFill>
        <p:spPr>
          <a:xfrm>
            <a:off x="3649987" y="1194400"/>
            <a:ext cx="1844037" cy="3688074"/>
          </a:xfrm>
          <a:prstGeom prst="rect">
            <a:avLst/>
          </a:prstGeom>
          <a:noFill/>
          <a:ln>
            <a:noFill/>
          </a:ln>
        </p:spPr>
      </p:pic>
      <p:pic>
        <p:nvPicPr>
          <p:cNvPr id="586" name="Google Shape;586;p54"/>
          <p:cNvPicPr preferRelativeResize="0"/>
          <p:nvPr/>
        </p:nvPicPr>
        <p:blipFill>
          <a:blip r:embed="rId5">
            <a:alphaModFix/>
          </a:blip>
          <a:stretch>
            <a:fillRect/>
          </a:stretch>
        </p:blipFill>
        <p:spPr>
          <a:xfrm>
            <a:off x="6579974" y="1194400"/>
            <a:ext cx="1844037" cy="3688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9"/>
          <p:cNvSpPr txBox="1"/>
          <p:nvPr>
            <p:ph idx="1" type="body"/>
          </p:nvPr>
        </p:nvSpPr>
        <p:spPr>
          <a:xfrm>
            <a:off x="720000" y="1516850"/>
            <a:ext cx="4632900" cy="287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Large Language Models (LLMs) like ChatGPT have revolutionized code generation, making strides in software development.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Data Structures and Algorithms (DSA) are pivotal for efficient code creation, affecting execution speed and resource management.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ChatGPT's proficiency in DSA underlines its potential as a powerful tool in software development, from problem analysis to creating algorithmic solutions.</a:t>
            </a:r>
            <a:endParaRPr/>
          </a:p>
        </p:txBody>
      </p:sp>
      <p:sp>
        <p:nvSpPr>
          <p:cNvPr id="311" name="Google Shape;311;p29"/>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The Backbone of AI-Driven Software Development</a:t>
            </a:r>
            <a:endParaRPr sz="2300"/>
          </a:p>
        </p:txBody>
      </p:sp>
      <p:pic>
        <p:nvPicPr>
          <p:cNvPr id="312" name="Google Shape;312;p29"/>
          <p:cNvPicPr preferRelativeResize="0"/>
          <p:nvPr/>
        </p:nvPicPr>
        <p:blipFill>
          <a:blip r:embed="rId4">
            <a:alphaModFix/>
          </a:blip>
          <a:stretch>
            <a:fillRect/>
          </a:stretch>
        </p:blipFill>
        <p:spPr>
          <a:xfrm>
            <a:off x="5169300" y="1150625"/>
            <a:ext cx="3298200" cy="333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3200"/>
              <a:t>Challenges in AI-Generated Code Quality</a:t>
            </a:r>
            <a:endParaRPr sz="3200"/>
          </a:p>
        </p:txBody>
      </p:sp>
      <p:sp>
        <p:nvSpPr>
          <p:cNvPr id="318" name="Google Shape;318;p30"/>
          <p:cNvSpPr txBox="1"/>
          <p:nvPr/>
        </p:nvSpPr>
        <p:spPr>
          <a:xfrm>
            <a:off x="1603750" y="1401575"/>
            <a:ext cx="26586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200">
                <a:latin typeface="Old Standard TT"/>
                <a:ea typeface="Old Standard TT"/>
                <a:cs typeface="Old Standard TT"/>
                <a:sym typeface="Old Standard TT"/>
              </a:rPr>
              <a:t>Discussion 1</a:t>
            </a:r>
            <a:endParaRPr b="1" sz="2200">
              <a:solidFill>
                <a:srgbClr val="000000"/>
              </a:solidFill>
              <a:latin typeface="Old Standard TT"/>
              <a:ea typeface="Old Standard TT"/>
              <a:cs typeface="Old Standard TT"/>
              <a:sym typeface="Old Standard TT"/>
            </a:endParaRPr>
          </a:p>
        </p:txBody>
      </p:sp>
      <p:sp>
        <p:nvSpPr>
          <p:cNvPr id="319" name="Google Shape;319;p30"/>
          <p:cNvSpPr txBox="1"/>
          <p:nvPr/>
        </p:nvSpPr>
        <p:spPr>
          <a:xfrm>
            <a:off x="1603750" y="1715237"/>
            <a:ext cx="26586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ChatGPT's capabilities, there's a noticeable challenge in consistently generating efficient and correct code, especially in complex DSA tasks.</a:t>
            </a:r>
            <a:endParaRPr>
              <a:solidFill>
                <a:schemeClr val="dk1"/>
              </a:solidFill>
              <a:latin typeface="Didact Gothic"/>
              <a:ea typeface="Didact Gothic"/>
              <a:cs typeface="Didact Gothic"/>
              <a:sym typeface="Didact Gothic"/>
            </a:endParaRPr>
          </a:p>
        </p:txBody>
      </p:sp>
      <p:sp>
        <p:nvSpPr>
          <p:cNvPr id="320" name="Google Shape;320;p30"/>
          <p:cNvSpPr txBox="1"/>
          <p:nvPr/>
        </p:nvSpPr>
        <p:spPr>
          <a:xfrm>
            <a:off x="5765400" y="1401575"/>
            <a:ext cx="26586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200">
                <a:latin typeface="Old Standard TT"/>
                <a:ea typeface="Old Standard TT"/>
                <a:cs typeface="Old Standard TT"/>
                <a:sym typeface="Old Standard TT"/>
              </a:rPr>
              <a:t>Discussion 2</a:t>
            </a:r>
            <a:endParaRPr b="1" sz="2200">
              <a:solidFill>
                <a:srgbClr val="000000"/>
              </a:solidFill>
              <a:latin typeface="Old Standard TT"/>
              <a:ea typeface="Old Standard TT"/>
              <a:cs typeface="Old Standard TT"/>
              <a:sym typeface="Old Standard TT"/>
            </a:endParaRPr>
          </a:p>
        </p:txBody>
      </p:sp>
      <p:sp>
        <p:nvSpPr>
          <p:cNvPr id="321" name="Google Shape;321;p30"/>
          <p:cNvSpPr txBox="1"/>
          <p:nvPr/>
        </p:nvSpPr>
        <p:spPr>
          <a:xfrm>
            <a:off x="5765400" y="1715237"/>
            <a:ext cx="26586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Variability in output quality highlights the need for refined interaction techniques to elicit high-quality code, addressing issues from minor bugs to system failures.</a:t>
            </a:r>
            <a:endParaRPr>
              <a:solidFill>
                <a:schemeClr val="dk1"/>
              </a:solidFill>
              <a:latin typeface="Didact Gothic"/>
              <a:ea typeface="Didact Gothic"/>
              <a:cs typeface="Didact Gothic"/>
              <a:sym typeface="Didact Gothic"/>
            </a:endParaRPr>
          </a:p>
        </p:txBody>
      </p:sp>
      <p:sp>
        <p:nvSpPr>
          <p:cNvPr id="322" name="Google Shape;322;p30"/>
          <p:cNvSpPr/>
          <p:nvPr/>
        </p:nvSpPr>
        <p:spPr>
          <a:xfrm>
            <a:off x="708250" y="1642100"/>
            <a:ext cx="743100" cy="74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Old Standard TT"/>
                <a:ea typeface="Old Standard TT"/>
                <a:cs typeface="Old Standard TT"/>
                <a:sym typeface="Old Standard TT"/>
              </a:rPr>
              <a:t>1</a:t>
            </a:r>
            <a:endParaRPr sz="3200">
              <a:latin typeface="Old Standard TT"/>
              <a:ea typeface="Old Standard TT"/>
              <a:cs typeface="Old Standard TT"/>
              <a:sym typeface="Old Standard TT"/>
            </a:endParaRPr>
          </a:p>
        </p:txBody>
      </p:sp>
      <p:sp>
        <p:nvSpPr>
          <p:cNvPr id="323" name="Google Shape;323;p30"/>
          <p:cNvSpPr/>
          <p:nvPr/>
        </p:nvSpPr>
        <p:spPr>
          <a:xfrm>
            <a:off x="4869900" y="1642100"/>
            <a:ext cx="743100" cy="743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Old Standard TT"/>
                <a:ea typeface="Old Standard TT"/>
                <a:cs typeface="Old Standard TT"/>
                <a:sym typeface="Old Standard TT"/>
              </a:rPr>
              <a:t>2</a:t>
            </a:r>
            <a:endParaRPr sz="3200">
              <a:latin typeface="Old Standard TT"/>
              <a:ea typeface="Old Standard TT"/>
              <a:cs typeface="Old Standard TT"/>
              <a:sym typeface="Old Standard TT"/>
            </a:endParaRPr>
          </a:p>
        </p:txBody>
      </p:sp>
      <p:sp>
        <p:nvSpPr>
          <p:cNvPr id="324" name="Google Shape;324;p30"/>
          <p:cNvSpPr txBox="1"/>
          <p:nvPr/>
        </p:nvSpPr>
        <p:spPr>
          <a:xfrm>
            <a:off x="1397800" y="3777425"/>
            <a:ext cx="6873900" cy="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Traditional methods of evaluating AI-generated code often rely on manual strategies, limiting the scope and scalability of assessments.</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p:txBody>
      </p:sp>
      <p:grpSp>
        <p:nvGrpSpPr>
          <p:cNvPr id="325" name="Google Shape;325;p30"/>
          <p:cNvGrpSpPr/>
          <p:nvPr/>
        </p:nvGrpSpPr>
        <p:grpSpPr>
          <a:xfrm>
            <a:off x="680019" y="3277407"/>
            <a:ext cx="799565" cy="670282"/>
            <a:chOff x="7617850" y="2063282"/>
            <a:chExt cx="799565" cy="670282"/>
          </a:xfrm>
        </p:grpSpPr>
        <p:cxnSp>
          <p:nvCxnSpPr>
            <p:cNvPr id="326" name="Google Shape;326;p3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cxnSp>
          <p:nvCxnSpPr>
            <p:cNvPr id="327" name="Google Shape;327;p3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cxnSp>
          <p:nvCxnSpPr>
            <p:cNvPr id="328" name="Google Shape;328;p3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cxnSp>
          <p:nvCxnSpPr>
            <p:cNvPr id="329" name="Google Shape;329;p3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cxnSp>
          <p:nvCxnSpPr>
            <p:cNvPr id="330" name="Google Shape;330;p3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cxnSp>
          <p:nvCxnSpPr>
            <p:cNvPr id="331" name="Google Shape;331;p3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a:effectLst>
              <a:outerShdw blurRad="85725" rotWithShape="0" algn="bl" dir="5040000" dist="19050">
                <a:srgbClr val="000000"/>
              </a:outerShdw>
            </a:effectLst>
          </p:spPr>
        </p:cxnSp>
        <p:grpSp>
          <p:nvGrpSpPr>
            <p:cNvPr id="332" name="Google Shape;332;p30"/>
            <p:cNvGrpSpPr/>
            <p:nvPr/>
          </p:nvGrpSpPr>
          <p:grpSpPr>
            <a:xfrm>
              <a:off x="7734309" y="2063282"/>
              <a:ext cx="570957" cy="620095"/>
              <a:chOff x="7734309" y="2063282"/>
              <a:chExt cx="570957" cy="620095"/>
            </a:xfrm>
          </p:grpSpPr>
          <p:grpSp>
            <p:nvGrpSpPr>
              <p:cNvPr id="333" name="Google Shape;333;p30"/>
              <p:cNvGrpSpPr/>
              <p:nvPr/>
            </p:nvGrpSpPr>
            <p:grpSpPr>
              <a:xfrm>
                <a:off x="8031573" y="2063282"/>
                <a:ext cx="273693" cy="620095"/>
                <a:chOff x="8031573" y="2063282"/>
                <a:chExt cx="273693" cy="620095"/>
              </a:xfrm>
            </p:grpSpPr>
            <p:sp>
              <p:nvSpPr>
                <p:cNvPr id="334" name="Google Shape;334;p3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30"/>
              <p:cNvGrpSpPr/>
              <p:nvPr/>
            </p:nvGrpSpPr>
            <p:grpSpPr>
              <a:xfrm flipH="1">
                <a:off x="7734309" y="2063282"/>
                <a:ext cx="273693" cy="620095"/>
                <a:chOff x="8031573" y="2063282"/>
                <a:chExt cx="273693" cy="620095"/>
              </a:xfrm>
            </p:grpSpPr>
            <p:sp>
              <p:nvSpPr>
                <p:cNvPr id="339" name="Google Shape;339;p3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a:effectLst>
                  <a:outerShdw blurRad="85725" rotWithShape="0" algn="bl" dir="504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31"/>
          <p:cNvSpPr txBox="1"/>
          <p:nvPr>
            <p:ph idx="1" type="body"/>
          </p:nvPr>
        </p:nvSpPr>
        <p:spPr>
          <a:xfrm>
            <a:off x="720000" y="1516850"/>
            <a:ext cx="4385700" cy="287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How can prompt engineering influence ChatGPT's performance in solving undergraduate-level DSA problems?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study focuses on whether strategic prompt design can lead to more accurate, efficient, and optimized solutions in code generation.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Investigates the potential of automating the study of ChatGPT's DSA code generation capabilities for a scalable and rigorous evaluation.</a:t>
            </a:r>
            <a:endParaRPr/>
          </a:p>
        </p:txBody>
      </p:sp>
      <p:sp>
        <p:nvSpPr>
          <p:cNvPr id="348" name="Google Shape;348;p31"/>
          <p:cNvSpPr txBox="1"/>
          <p:nvPr>
            <p:ph type="title"/>
          </p:nvPr>
        </p:nvSpPr>
        <p:spPr>
          <a:xfrm>
            <a:off x="720000" y="527825"/>
            <a:ext cx="7704000" cy="6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The Quest for Optimal AI-Generated Solutions</a:t>
            </a:r>
            <a:endParaRPr sz="2300"/>
          </a:p>
        </p:txBody>
      </p:sp>
      <p:pic>
        <p:nvPicPr>
          <p:cNvPr id="349" name="Google Shape;349;p31"/>
          <p:cNvPicPr preferRelativeResize="0"/>
          <p:nvPr/>
        </p:nvPicPr>
        <p:blipFill>
          <a:blip r:embed="rId4">
            <a:alphaModFix/>
          </a:blip>
          <a:stretch>
            <a:fillRect/>
          </a:stretch>
        </p:blipFill>
        <p:spPr>
          <a:xfrm>
            <a:off x="4788300" y="998225"/>
            <a:ext cx="4019765" cy="3688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2600"/>
              <a:t>The Potential of Tailored Prompts and Automation</a:t>
            </a:r>
            <a:endParaRPr sz="3200"/>
          </a:p>
        </p:txBody>
      </p:sp>
      <p:sp>
        <p:nvSpPr>
          <p:cNvPr id="355" name="Google Shape;355;p32"/>
          <p:cNvSpPr txBox="1"/>
          <p:nvPr/>
        </p:nvSpPr>
        <p:spPr>
          <a:xfrm>
            <a:off x="1380902" y="1702050"/>
            <a:ext cx="2291100" cy="5394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Hypothesis 1</a:t>
            </a:r>
            <a:endParaRPr b="1" sz="2200">
              <a:solidFill>
                <a:srgbClr val="191919"/>
              </a:solidFill>
              <a:latin typeface="Old Standard TT"/>
              <a:ea typeface="Old Standard TT"/>
              <a:cs typeface="Old Standard TT"/>
              <a:sym typeface="Old Standard TT"/>
            </a:endParaRPr>
          </a:p>
        </p:txBody>
      </p:sp>
      <p:sp>
        <p:nvSpPr>
          <p:cNvPr id="356" name="Google Shape;356;p32"/>
          <p:cNvSpPr txBox="1"/>
          <p:nvPr/>
        </p:nvSpPr>
        <p:spPr>
          <a:xfrm>
            <a:off x="6324625" y="2774925"/>
            <a:ext cx="2204700" cy="5394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Hypothesis 2</a:t>
            </a:r>
            <a:endParaRPr b="1" sz="2200">
              <a:solidFill>
                <a:srgbClr val="191919"/>
              </a:solidFill>
              <a:latin typeface="Old Standard TT"/>
              <a:ea typeface="Old Standard TT"/>
              <a:cs typeface="Old Standard TT"/>
              <a:sym typeface="Old Standard TT"/>
            </a:endParaRPr>
          </a:p>
        </p:txBody>
      </p:sp>
      <p:sp>
        <p:nvSpPr>
          <p:cNvPr id="357" name="Google Shape;357;p32"/>
          <p:cNvSpPr txBox="1"/>
          <p:nvPr/>
        </p:nvSpPr>
        <p:spPr>
          <a:xfrm>
            <a:off x="3672000" y="1473900"/>
            <a:ext cx="4294800" cy="9957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The hypothesis posits that through strategic prompt engineering, ChatGPT's ability to generate correct and efficient DSA solutions can be significantly enhanced.</a:t>
            </a:r>
            <a:endParaRPr>
              <a:solidFill>
                <a:srgbClr val="191919"/>
              </a:solidFill>
              <a:latin typeface="Didact Gothic"/>
              <a:ea typeface="Didact Gothic"/>
              <a:cs typeface="Didact Gothic"/>
              <a:sym typeface="Didact Gothic"/>
            </a:endParaRPr>
          </a:p>
        </p:txBody>
      </p:sp>
      <p:sp>
        <p:nvSpPr>
          <p:cNvPr id="358" name="Google Shape;358;p32"/>
          <p:cNvSpPr txBox="1"/>
          <p:nvPr/>
        </p:nvSpPr>
        <p:spPr>
          <a:xfrm>
            <a:off x="1939175" y="2546775"/>
            <a:ext cx="4420200" cy="9957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Employing an automated system for evaluating ChatGPT's code generation will offer a more scalable and objective assessment compared to traditional manual methods.</a:t>
            </a:r>
            <a:endParaRPr>
              <a:solidFill>
                <a:srgbClr val="191919"/>
              </a:solidFill>
              <a:latin typeface="Didact Gothic"/>
              <a:ea typeface="Didact Gothic"/>
              <a:cs typeface="Didact Gothic"/>
              <a:sym typeface="Didact Gothic"/>
            </a:endParaRPr>
          </a:p>
        </p:txBody>
      </p:sp>
      <p:sp>
        <p:nvSpPr>
          <p:cNvPr id="359" name="Google Shape;359;p32"/>
          <p:cNvSpPr/>
          <p:nvPr/>
        </p:nvSpPr>
        <p:spPr>
          <a:xfrm>
            <a:off x="948587" y="1660662"/>
            <a:ext cx="622200" cy="62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60" name="Google Shape;360;p32"/>
          <p:cNvSpPr/>
          <p:nvPr/>
        </p:nvSpPr>
        <p:spPr>
          <a:xfrm>
            <a:off x="8335237" y="2733537"/>
            <a:ext cx="622200" cy="622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grpSp>
        <p:nvGrpSpPr>
          <p:cNvPr id="361" name="Google Shape;361;p32"/>
          <p:cNvGrpSpPr/>
          <p:nvPr/>
        </p:nvGrpSpPr>
        <p:grpSpPr>
          <a:xfrm>
            <a:off x="8460423" y="2875279"/>
            <a:ext cx="371814" cy="338690"/>
            <a:chOff x="-40745125" y="3632900"/>
            <a:chExt cx="318225" cy="289875"/>
          </a:xfrm>
        </p:grpSpPr>
        <p:sp>
          <p:nvSpPr>
            <p:cNvPr id="362" name="Google Shape;362;p3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2"/>
          <p:cNvSpPr/>
          <p:nvPr/>
        </p:nvSpPr>
        <p:spPr>
          <a:xfrm>
            <a:off x="1102285" y="17858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872375" y="3708325"/>
            <a:ext cx="7543500" cy="995700"/>
          </a:xfrm>
          <a:prstGeom prst="rect">
            <a:avLst/>
          </a:prstGeom>
          <a:noFill/>
          <a:ln>
            <a:noFill/>
          </a:ln>
        </p:spPr>
        <p:txBody>
          <a:bodyPr anchorCtr="0" anchor="ctr" bIns="91425" lIns="0" spcFirstLastPara="1" rIns="91425" wrap="square" tIns="91425">
            <a:noAutofit/>
          </a:bodyPr>
          <a:lstStyle/>
          <a:p>
            <a:pPr indent="0" lvl="0" marL="0" rtl="0" algn="ctr">
              <a:spcBef>
                <a:spcPts val="0"/>
              </a:spcBef>
              <a:spcAft>
                <a:spcPts val="0"/>
              </a:spcAft>
              <a:buNone/>
            </a:pPr>
            <a:r>
              <a:rPr lang="en">
                <a:solidFill>
                  <a:srgbClr val="191919"/>
                </a:solidFill>
                <a:latin typeface="Didact Gothic"/>
                <a:ea typeface="Didact Gothic"/>
                <a:cs typeface="Didact Gothic"/>
                <a:sym typeface="Didact Gothic"/>
              </a:rPr>
              <a:t>This research aims to empirically test this hypothesis, exploring the relationship between prompt specificity, automated evaluation, and the quality of generated code solutions.</a:t>
            </a:r>
            <a:endParaRPr>
              <a:solidFill>
                <a:srgbClr val="191919"/>
              </a:solidFill>
              <a:latin typeface="Didact Gothic"/>
              <a:ea typeface="Didact Gothic"/>
              <a:cs typeface="Didact Gothic"/>
              <a:sym typeface="Didact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Design</a:t>
            </a:r>
            <a:endParaRPr/>
          </a:p>
        </p:txBody>
      </p:sp>
      <p:sp>
        <p:nvSpPr>
          <p:cNvPr id="376" name="Google Shape;376;p33"/>
          <p:cNvSpPr/>
          <p:nvPr/>
        </p:nvSpPr>
        <p:spPr>
          <a:xfrm>
            <a:off x="3404495" y="1543850"/>
            <a:ext cx="638100" cy="711000"/>
          </a:xfrm>
          <a:prstGeom prst="rect">
            <a:avLst/>
          </a:prstGeom>
          <a:noFill/>
          <a:ln cap="flat" cmpd="sng" w="9525">
            <a:solidFill>
              <a:srgbClr val="19191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000">
              <a:latin typeface="Lexend Tera"/>
              <a:ea typeface="Lexend Tera"/>
              <a:cs typeface="Lexend Tera"/>
              <a:sym typeface="Lexend Tera"/>
            </a:endParaRPr>
          </a:p>
        </p:txBody>
      </p:sp>
      <p:sp>
        <p:nvSpPr>
          <p:cNvPr id="377" name="Google Shape;377;p33"/>
          <p:cNvSpPr/>
          <p:nvPr/>
        </p:nvSpPr>
        <p:spPr>
          <a:xfrm>
            <a:off x="5485827" y="1543850"/>
            <a:ext cx="638100" cy="711000"/>
          </a:xfrm>
          <a:prstGeom prst="rect">
            <a:avLst/>
          </a:prstGeom>
          <a:noFill/>
          <a:ln cap="flat" cmpd="sng" w="9525">
            <a:solidFill>
              <a:srgbClr val="19191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000">
              <a:latin typeface="Lexend Tera"/>
              <a:ea typeface="Lexend Tera"/>
              <a:cs typeface="Lexend Tera"/>
              <a:sym typeface="Lexend Tera"/>
            </a:endParaRPr>
          </a:p>
        </p:txBody>
      </p:sp>
      <p:sp>
        <p:nvSpPr>
          <p:cNvPr id="378" name="Google Shape;378;p33"/>
          <p:cNvSpPr/>
          <p:nvPr/>
        </p:nvSpPr>
        <p:spPr>
          <a:xfrm>
            <a:off x="7567159" y="1543850"/>
            <a:ext cx="638100" cy="711000"/>
          </a:xfrm>
          <a:prstGeom prst="rect">
            <a:avLst/>
          </a:prstGeom>
          <a:noFill/>
          <a:ln cap="flat" cmpd="sng" w="9525">
            <a:solidFill>
              <a:srgbClr val="19191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000">
              <a:latin typeface="Lexend Tera"/>
              <a:ea typeface="Lexend Tera"/>
              <a:cs typeface="Lexend Tera"/>
              <a:sym typeface="Lexend Tera"/>
            </a:endParaRPr>
          </a:p>
        </p:txBody>
      </p:sp>
      <p:sp>
        <p:nvSpPr>
          <p:cNvPr id="379" name="Google Shape;379;p33"/>
          <p:cNvSpPr/>
          <p:nvPr/>
        </p:nvSpPr>
        <p:spPr>
          <a:xfrm>
            <a:off x="1323163" y="1543850"/>
            <a:ext cx="638100" cy="711000"/>
          </a:xfrm>
          <a:prstGeom prst="rect">
            <a:avLst/>
          </a:prstGeom>
          <a:noFill/>
          <a:ln cap="flat" cmpd="sng" w="9525">
            <a:solidFill>
              <a:srgbClr val="19191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1000">
              <a:latin typeface="Lexend Tera"/>
              <a:ea typeface="Lexend Tera"/>
              <a:cs typeface="Lexend Tera"/>
              <a:sym typeface="Lexend Tera"/>
            </a:endParaRPr>
          </a:p>
        </p:txBody>
      </p:sp>
      <p:sp>
        <p:nvSpPr>
          <p:cNvPr id="380" name="Google Shape;380;p33"/>
          <p:cNvSpPr txBox="1"/>
          <p:nvPr/>
        </p:nvSpPr>
        <p:spPr>
          <a:xfrm>
            <a:off x="771900" y="2716373"/>
            <a:ext cx="17406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Didact Gothic"/>
                <a:ea typeface="Didact Gothic"/>
                <a:cs typeface="Didact Gothic"/>
                <a:sym typeface="Didact Gothic"/>
              </a:rPr>
              <a:t>Fetch questions, code stubs and test cases.</a:t>
            </a:r>
            <a:endParaRPr sz="1000">
              <a:solidFill>
                <a:srgbClr val="191919"/>
              </a:solidFill>
              <a:latin typeface="Didact Gothic"/>
              <a:ea typeface="Didact Gothic"/>
              <a:cs typeface="Didact Gothic"/>
              <a:sym typeface="Didact Gothic"/>
            </a:endParaRPr>
          </a:p>
        </p:txBody>
      </p:sp>
      <p:sp>
        <p:nvSpPr>
          <p:cNvPr id="381" name="Google Shape;381;p33"/>
          <p:cNvSpPr txBox="1"/>
          <p:nvPr/>
        </p:nvSpPr>
        <p:spPr>
          <a:xfrm>
            <a:off x="771900" y="2468399"/>
            <a:ext cx="1740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91919"/>
                </a:solidFill>
                <a:latin typeface="Old Standard TT"/>
                <a:ea typeface="Old Standard TT"/>
                <a:cs typeface="Old Standard TT"/>
                <a:sym typeface="Old Standard TT"/>
              </a:rPr>
              <a:t>Fetch</a:t>
            </a:r>
            <a:endParaRPr b="1" sz="1800">
              <a:solidFill>
                <a:srgbClr val="191919"/>
              </a:solidFill>
              <a:latin typeface="Old Standard TT"/>
              <a:ea typeface="Old Standard TT"/>
              <a:cs typeface="Old Standard TT"/>
              <a:sym typeface="Old Standard TT"/>
            </a:endParaRPr>
          </a:p>
        </p:txBody>
      </p:sp>
      <p:sp>
        <p:nvSpPr>
          <p:cNvPr id="382" name="Google Shape;382;p33"/>
          <p:cNvSpPr txBox="1"/>
          <p:nvPr/>
        </p:nvSpPr>
        <p:spPr>
          <a:xfrm>
            <a:off x="1145047" y="1715674"/>
            <a:ext cx="994500" cy="38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01</a:t>
            </a:r>
            <a:endParaRPr b="1" baseline="30000" sz="2200">
              <a:solidFill>
                <a:srgbClr val="191919"/>
              </a:solidFill>
              <a:latin typeface="Old Standard TT"/>
              <a:ea typeface="Old Standard TT"/>
              <a:cs typeface="Old Standard TT"/>
              <a:sym typeface="Old Standard TT"/>
            </a:endParaRPr>
          </a:p>
        </p:txBody>
      </p:sp>
      <p:sp>
        <p:nvSpPr>
          <p:cNvPr id="383" name="Google Shape;383;p33"/>
          <p:cNvSpPr txBox="1"/>
          <p:nvPr/>
        </p:nvSpPr>
        <p:spPr>
          <a:xfrm>
            <a:off x="2853237" y="2716373"/>
            <a:ext cx="17406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Didact Gothic"/>
                <a:ea typeface="Didact Gothic"/>
                <a:cs typeface="Didact Gothic"/>
                <a:sym typeface="Didact Gothic"/>
              </a:rPr>
              <a:t>Create a set of prompts and leverage it as context for ChatGPT.</a:t>
            </a:r>
            <a:endParaRPr sz="1000">
              <a:solidFill>
                <a:srgbClr val="191919"/>
              </a:solidFill>
              <a:latin typeface="Didact Gothic"/>
              <a:ea typeface="Didact Gothic"/>
              <a:cs typeface="Didact Gothic"/>
              <a:sym typeface="Didact Gothic"/>
            </a:endParaRPr>
          </a:p>
        </p:txBody>
      </p:sp>
      <p:sp>
        <p:nvSpPr>
          <p:cNvPr id="384" name="Google Shape;384;p33"/>
          <p:cNvSpPr txBox="1"/>
          <p:nvPr/>
        </p:nvSpPr>
        <p:spPr>
          <a:xfrm>
            <a:off x="2853228" y="2468399"/>
            <a:ext cx="1740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91919"/>
                </a:solidFill>
                <a:latin typeface="Old Standard TT"/>
                <a:ea typeface="Old Standard TT"/>
                <a:cs typeface="Old Standard TT"/>
                <a:sym typeface="Old Standard TT"/>
              </a:rPr>
              <a:t>Prompt</a:t>
            </a:r>
            <a:endParaRPr b="1" sz="1800">
              <a:solidFill>
                <a:srgbClr val="191919"/>
              </a:solidFill>
              <a:latin typeface="Old Standard TT"/>
              <a:ea typeface="Old Standard TT"/>
              <a:cs typeface="Old Standard TT"/>
              <a:sym typeface="Old Standard TT"/>
            </a:endParaRPr>
          </a:p>
        </p:txBody>
      </p:sp>
      <p:sp>
        <p:nvSpPr>
          <p:cNvPr id="385" name="Google Shape;385;p33"/>
          <p:cNvSpPr txBox="1"/>
          <p:nvPr/>
        </p:nvSpPr>
        <p:spPr>
          <a:xfrm>
            <a:off x="3226403" y="1715674"/>
            <a:ext cx="994500" cy="38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02</a:t>
            </a:r>
            <a:endParaRPr b="1" baseline="30000" sz="2200">
              <a:solidFill>
                <a:srgbClr val="191919"/>
              </a:solidFill>
              <a:latin typeface="Old Standard TT"/>
              <a:ea typeface="Old Standard TT"/>
              <a:cs typeface="Old Standard TT"/>
              <a:sym typeface="Old Standard TT"/>
            </a:endParaRPr>
          </a:p>
        </p:txBody>
      </p:sp>
      <p:sp>
        <p:nvSpPr>
          <p:cNvPr id="386" name="Google Shape;386;p33"/>
          <p:cNvSpPr txBox="1"/>
          <p:nvPr/>
        </p:nvSpPr>
        <p:spPr>
          <a:xfrm>
            <a:off x="4934567" y="2716373"/>
            <a:ext cx="17406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Didact Gothic"/>
                <a:ea typeface="Didact Gothic"/>
                <a:cs typeface="Didact Gothic"/>
                <a:sym typeface="Didact Gothic"/>
              </a:rPr>
              <a:t>ChatGPT generates a solution given the prompt and prepared code stub</a:t>
            </a:r>
            <a:endParaRPr sz="1000">
              <a:solidFill>
                <a:srgbClr val="191919"/>
              </a:solidFill>
              <a:latin typeface="Didact Gothic"/>
              <a:ea typeface="Didact Gothic"/>
              <a:cs typeface="Didact Gothic"/>
              <a:sym typeface="Didact Gothic"/>
            </a:endParaRPr>
          </a:p>
        </p:txBody>
      </p:sp>
      <p:sp>
        <p:nvSpPr>
          <p:cNvPr id="387" name="Google Shape;387;p33"/>
          <p:cNvSpPr txBox="1"/>
          <p:nvPr/>
        </p:nvSpPr>
        <p:spPr>
          <a:xfrm>
            <a:off x="4934562" y="2468399"/>
            <a:ext cx="1740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91919"/>
                </a:solidFill>
                <a:latin typeface="Old Standard TT"/>
                <a:ea typeface="Old Standard TT"/>
                <a:cs typeface="Old Standard TT"/>
                <a:sym typeface="Old Standard TT"/>
              </a:rPr>
              <a:t>Generate</a:t>
            </a:r>
            <a:endParaRPr b="1" sz="1800">
              <a:solidFill>
                <a:srgbClr val="191919"/>
              </a:solidFill>
              <a:latin typeface="Old Standard TT"/>
              <a:ea typeface="Old Standard TT"/>
              <a:cs typeface="Old Standard TT"/>
              <a:sym typeface="Old Standard TT"/>
            </a:endParaRPr>
          </a:p>
        </p:txBody>
      </p:sp>
      <p:sp>
        <p:nvSpPr>
          <p:cNvPr id="388" name="Google Shape;388;p33"/>
          <p:cNvSpPr txBox="1"/>
          <p:nvPr/>
        </p:nvSpPr>
        <p:spPr>
          <a:xfrm>
            <a:off x="5307736" y="1715674"/>
            <a:ext cx="994500" cy="38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03</a:t>
            </a:r>
            <a:endParaRPr b="1" baseline="30000" sz="2200">
              <a:solidFill>
                <a:srgbClr val="191919"/>
              </a:solidFill>
              <a:latin typeface="Old Standard TT"/>
              <a:ea typeface="Old Standard TT"/>
              <a:cs typeface="Old Standard TT"/>
              <a:sym typeface="Old Standard TT"/>
            </a:endParaRPr>
          </a:p>
        </p:txBody>
      </p:sp>
      <p:sp>
        <p:nvSpPr>
          <p:cNvPr id="389" name="Google Shape;389;p33"/>
          <p:cNvSpPr txBox="1"/>
          <p:nvPr/>
        </p:nvSpPr>
        <p:spPr>
          <a:xfrm>
            <a:off x="7015910" y="2716373"/>
            <a:ext cx="17406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Didact Gothic"/>
                <a:ea typeface="Didact Gothic"/>
                <a:cs typeface="Didact Gothic"/>
                <a:sym typeface="Didact Gothic"/>
              </a:rPr>
              <a:t>Generated solutions are tested against the test-cases.</a:t>
            </a:r>
            <a:endParaRPr sz="1000">
              <a:solidFill>
                <a:srgbClr val="191919"/>
              </a:solidFill>
              <a:latin typeface="Didact Gothic"/>
              <a:ea typeface="Didact Gothic"/>
              <a:cs typeface="Didact Gothic"/>
              <a:sym typeface="Didact Gothic"/>
            </a:endParaRPr>
          </a:p>
        </p:txBody>
      </p:sp>
      <p:sp>
        <p:nvSpPr>
          <p:cNvPr id="390" name="Google Shape;390;p33"/>
          <p:cNvSpPr txBox="1"/>
          <p:nvPr/>
        </p:nvSpPr>
        <p:spPr>
          <a:xfrm>
            <a:off x="7015909" y="2468399"/>
            <a:ext cx="1740600" cy="3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91919"/>
                </a:solidFill>
                <a:latin typeface="Old Standard TT"/>
                <a:ea typeface="Old Standard TT"/>
                <a:cs typeface="Old Standard TT"/>
                <a:sym typeface="Old Standard TT"/>
              </a:rPr>
              <a:t>Evaluate</a:t>
            </a:r>
            <a:endParaRPr b="1" sz="1800">
              <a:solidFill>
                <a:srgbClr val="191919"/>
              </a:solidFill>
              <a:latin typeface="Old Standard TT"/>
              <a:ea typeface="Old Standard TT"/>
              <a:cs typeface="Old Standard TT"/>
              <a:sym typeface="Old Standard TT"/>
            </a:endParaRPr>
          </a:p>
        </p:txBody>
      </p:sp>
      <p:sp>
        <p:nvSpPr>
          <p:cNvPr id="391" name="Google Shape;391;p33"/>
          <p:cNvSpPr txBox="1"/>
          <p:nvPr/>
        </p:nvSpPr>
        <p:spPr>
          <a:xfrm>
            <a:off x="7389082" y="1715674"/>
            <a:ext cx="994500" cy="38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04</a:t>
            </a:r>
            <a:endParaRPr b="1" baseline="30000" sz="2200">
              <a:solidFill>
                <a:srgbClr val="191919"/>
              </a:solidFill>
              <a:latin typeface="Old Standard TT"/>
              <a:ea typeface="Old Standard TT"/>
              <a:cs typeface="Old Standard TT"/>
              <a:sym typeface="Old Standard TT"/>
            </a:endParaRPr>
          </a:p>
        </p:txBody>
      </p:sp>
      <p:cxnSp>
        <p:nvCxnSpPr>
          <p:cNvPr id="392" name="Google Shape;392;p33"/>
          <p:cNvCxnSpPr/>
          <p:nvPr/>
        </p:nvCxnSpPr>
        <p:spPr>
          <a:xfrm>
            <a:off x="797430" y="2368513"/>
            <a:ext cx="7953600" cy="0"/>
          </a:xfrm>
          <a:prstGeom prst="straightConnector1">
            <a:avLst/>
          </a:prstGeom>
          <a:noFill/>
          <a:ln cap="flat" cmpd="sng" w="9525">
            <a:solidFill>
              <a:srgbClr val="191919"/>
            </a:solidFill>
            <a:prstDash val="solid"/>
            <a:round/>
            <a:headEnd len="med" w="med" type="none"/>
            <a:tailEnd len="med" w="med" type="none"/>
          </a:ln>
        </p:spPr>
      </p:cxnSp>
      <p:cxnSp>
        <p:nvCxnSpPr>
          <p:cNvPr id="393" name="Google Shape;393;p33"/>
          <p:cNvCxnSpPr>
            <a:stCxn id="379" idx="2"/>
            <a:endCxn id="381" idx="0"/>
          </p:cNvCxnSpPr>
          <p:nvPr/>
        </p:nvCxnSpPr>
        <p:spPr>
          <a:xfrm>
            <a:off x="1642213" y="2254850"/>
            <a:ext cx="0" cy="213600"/>
          </a:xfrm>
          <a:prstGeom prst="straightConnector1">
            <a:avLst/>
          </a:prstGeom>
          <a:noFill/>
          <a:ln cap="flat" cmpd="sng" w="9525">
            <a:solidFill>
              <a:srgbClr val="191919"/>
            </a:solidFill>
            <a:prstDash val="solid"/>
            <a:round/>
            <a:headEnd len="med" w="med" type="none"/>
            <a:tailEnd len="med" w="med" type="none"/>
          </a:ln>
        </p:spPr>
      </p:cxnSp>
      <p:cxnSp>
        <p:nvCxnSpPr>
          <p:cNvPr id="394" name="Google Shape;394;p33"/>
          <p:cNvCxnSpPr>
            <a:stCxn id="376" idx="2"/>
            <a:endCxn id="384" idx="0"/>
          </p:cNvCxnSpPr>
          <p:nvPr/>
        </p:nvCxnSpPr>
        <p:spPr>
          <a:xfrm>
            <a:off x="3723545" y="2254850"/>
            <a:ext cx="0" cy="213600"/>
          </a:xfrm>
          <a:prstGeom prst="straightConnector1">
            <a:avLst/>
          </a:prstGeom>
          <a:noFill/>
          <a:ln cap="flat" cmpd="sng" w="9525">
            <a:solidFill>
              <a:srgbClr val="191919"/>
            </a:solidFill>
            <a:prstDash val="solid"/>
            <a:round/>
            <a:headEnd len="med" w="med" type="none"/>
            <a:tailEnd len="med" w="med" type="none"/>
          </a:ln>
        </p:spPr>
      </p:cxnSp>
      <p:cxnSp>
        <p:nvCxnSpPr>
          <p:cNvPr id="395" name="Google Shape;395;p33"/>
          <p:cNvCxnSpPr>
            <a:stCxn id="377" idx="2"/>
            <a:endCxn id="387" idx="0"/>
          </p:cNvCxnSpPr>
          <p:nvPr/>
        </p:nvCxnSpPr>
        <p:spPr>
          <a:xfrm>
            <a:off x="5804877" y="2254850"/>
            <a:ext cx="0" cy="213600"/>
          </a:xfrm>
          <a:prstGeom prst="straightConnector1">
            <a:avLst/>
          </a:prstGeom>
          <a:noFill/>
          <a:ln cap="flat" cmpd="sng" w="9525">
            <a:solidFill>
              <a:srgbClr val="191919"/>
            </a:solidFill>
            <a:prstDash val="solid"/>
            <a:round/>
            <a:headEnd len="med" w="med" type="none"/>
            <a:tailEnd len="med" w="med" type="none"/>
          </a:ln>
        </p:spPr>
      </p:cxnSp>
      <p:cxnSp>
        <p:nvCxnSpPr>
          <p:cNvPr id="396" name="Google Shape;396;p33"/>
          <p:cNvCxnSpPr>
            <a:stCxn id="378" idx="2"/>
            <a:endCxn id="390" idx="0"/>
          </p:cNvCxnSpPr>
          <p:nvPr/>
        </p:nvCxnSpPr>
        <p:spPr>
          <a:xfrm>
            <a:off x="7886209" y="2254850"/>
            <a:ext cx="0" cy="213600"/>
          </a:xfrm>
          <a:prstGeom prst="straightConnector1">
            <a:avLst/>
          </a:prstGeom>
          <a:noFill/>
          <a:ln cap="flat" cmpd="sng" w="9525">
            <a:solidFill>
              <a:srgbClr val="191919"/>
            </a:solidFill>
            <a:prstDash val="solid"/>
            <a:round/>
            <a:headEnd len="med" w="med" type="none"/>
            <a:tailEnd len="med" w="med" type="none"/>
          </a:ln>
        </p:spPr>
      </p:cxnSp>
      <p:sp>
        <p:nvSpPr>
          <p:cNvPr id="397" name="Google Shape;397;p33"/>
          <p:cNvSpPr txBox="1"/>
          <p:nvPr/>
        </p:nvSpPr>
        <p:spPr>
          <a:xfrm>
            <a:off x="2882268" y="3480856"/>
            <a:ext cx="3793200" cy="468300"/>
          </a:xfrm>
          <a:prstGeom prst="rect">
            <a:avLst/>
          </a:prstGeom>
          <a:noFill/>
          <a:ln cap="flat" cmpd="sng" w="9525">
            <a:solidFill>
              <a:srgbClr val="19191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Pipeline</a:t>
            </a:r>
            <a:endParaRPr sz="2200">
              <a:solidFill>
                <a:srgbClr val="191919"/>
              </a:solidFill>
              <a:latin typeface="Didact Gothic"/>
              <a:ea typeface="Didact Gothic"/>
              <a:cs typeface="Didact Gothic"/>
              <a:sym typeface="Didact Gothic"/>
            </a:endParaRPr>
          </a:p>
        </p:txBody>
      </p:sp>
      <p:cxnSp>
        <p:nvCxnSpPr>
          <p:cNvPr id="398" name="Google Shape;398;p33"/>
          <p:cNvCxnSpPr>
            <a:stCxn id="397" idx="1"/>
            <a:endCxn id="380" idx="2"/>
          </p:cNvCxnSpPr>
          <p:nvPr/>
        </p:nvCxnSpPr>
        <p:spPr>
          <a:xfrm rot="10800000">
            <a:off x="1642068" y="3383806"/>
            <a:ext cx="1240200" cy="331200"/>
          </a:xfrm>
          <a:prstGeom prst="bentConnector2">
            <a:avLst/>
          </a:prstGeom>
          <a:noFill/>
          <a:ln cap="flat" cmpd="sng" w="9525">
            <a:solidFill>
              <a:srgbClr val="191919"/>
            </a:solidFill>
            <a:prstDash val="solid"/>
            <a:round/>
            <a:headEnd len="med" w="med" type="none"/>
            <a:tailEnd len="med" w="med" type="none"/>
          </a:ln>
        </p:spPr>
      </p:cxnSp>
      <p:cxnSp>
        <p:nvCxnSpPr>
          <p:cNvPr id="399" name="Google Shape;399;p33"/>
          <p:cNvCxnSpPr>
            <a:stCxn id="397" idx="3"/>
            <a:endCxn id="389" idx="2"/>
          </p:cNvCxnSpPr>
          <p:nvPr/>
        </p:nvCxnSpPr>
        <p:spPr>
          <a:xfrm flipH="1" rot="10800000">
            <a:off x="6675468" y="3383806"/>
            <a:ext cx="1210800" cy="331200"/>
          </a:xfrm>
          <a:prstGeom prst="bentConnector2">
            <a:avLst/>
          </a:prstGeom>
          <a:noFill/>
          <a:ln cap="flat" cmpd="sng" w="9525">
            <a:solidFill>
              <a:srgbClr val="19191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Methodology</a:t>
            </a:r>
            <a:endParaRPr/>
          </a:p>
        </p:txBody>
      </p:sp>
      <p:graphicFrame>
        <p:nvGraphicFramePr>
          <p:cNvPr id="405" name="Google Shape;405;p34"/>
          <p:cNvGraphicFramePr/>
          <p:nvPr/>
        </p:nvGraphicFramePr>
        <p:xfrm>
          <a:off x="720000" y="1402261"/>
          <a:ext cx="3000000" cy="3000000"/>
        </p:xfrm>
        <a:graphic>
          <a:graphicData uri="http://schemas.openxmlformats.org/drawingml/2006/table">
            <a:tbl>
              <a:tblPr>
                <a:noFill/>
                <a:tableStyleId>{37BC6987-08CA-4BCA-9D28-C5E2D8BDDB5E}</a:tableStyleId>
              </a:tblPr>
              <a:tblGrid>
                <a:gridCol w="861225"/>
                <a:gridCol w="2475150"/>
                <a:gridCol w="4367625"/>
              </a:tblGrid>
              <a:tr h="600450">
                <a:tc gridSpan="3">
                  <a:txBody>
                    <a:bodyPr/>
                    <a:lstStyle/>
                    <a:p>
                      <a:pPr indent="0" lvl="0" marL="0" rtl="0" algn="ctr">
                        <a:spcBef>
                          <a:spcPts val="0"/>
                        </a:spcBef>
                        <a:spcAft>
                          <a:spcPts val="0"/>
                        </a:spcAft>
                        <a:buNone/>
                      </a:pPr>
                      <a:r>
                        <a:rPr b="1" lang="en" sz="2200">
                          <a:solidFill>
                            <a:srgbClr val="FFFFFF"/>
                          </a:solidFill>
                          <a:latin typeface="Old Standard TT"/>
                          <a:ea typeface="Old Standard TT"/>
                          <a:cs typeface="Old Standard TT"/>
                          <a:sym typeface="Old Standard TT"/>
                        </a:rPr>
                        <a:t>Methods</a:t>
                      </a:r>
                      <a:endParaRPr b="1" sz="2200">
                        <a:solidFill>
                          <a:srgbClr val="FFFFFF"/>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191919"/>
                    </a:solidFill>
                  </a:tcPr>
                </a:tc>
                <a:tc hMerge="1"/>
                <a:tc hMerge="1"/>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2200">
                          <a:latin typeface="Old Standard TT"/>
                          <a:ea typeface="Old Standard TT"/>
                          <a:cs typeface="Old Standard TT"/>
                          <a:sym typeface="Old Standard TT"/>
                        </a:rPr>
                        <a:t>Fetch</a:t>
                      </a:r>
                      <a:endParaRPr b="1" sz="2200">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A custom scraper was created to make an API call to the graphql db behind leetcode.com and fetch DSA questions along with the provided code stub and constraints. The test cases were also fetched and re-formatted as a pytest method. </a:t>
                      </a:r>
                      <a:endParaRPr sz="1100">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2200">
                          <a:latin typeface="Old Standard TT"/>
                          <a:ea typeface="Old Standard TT"/>
                          <a:cs typeface="Old Standard TT"/>
                          <a:sym typeface="Old Standard TT"/>
                        </a:rPr>
                        <a:t>Prompt</a:t>
                      </a:r>
                      <a:endParaRPr b="1" sz="2200">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A set of 9 unique prompts are created which will be used as context for ChatGPT. The code stub and its corresponding question and constraints are prepared as one prompt string.</a:t>
                      </a:r>
                      <a:endParaRPr sz="1100">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2200">
                          <a:latin typeface="Old Standard TT"/>
                          <a:ea typeface="Old Standard TT"/>
                          <a:cs typeface="Old Standard TT"/>
                          <a:sym typeface="Old Standard TT"/>
                        </a:rPr>
                        <a:t>Generate</a:t>
                      </a:r>
                      <a:endParaRPr b="1" sz="2200">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Given the context (prompt) and its corresponding question, an API request is made to ChatGPT to generate the solution. </a:t>
                      </a:r>
                      <a:endParaRPr sz="1100">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ctr">
                        <a:spcBef>
                          <a:spcPts val="0"/>
                        </a:spcBef>
                        <a:spcAft>
                          <a:spcPts val="0"/>
                        </a:spcAft>
                        <a:buNone/>
                      </a:pPr>
                      <a:r>
                        <a:rPr b="1" lang="en" sz="2200">
                          <a:latin typeface="Old Standard TT"/>
                          <a:ea typeface="Old Standard TT"/>
                          <a:cs typeface="Old Standard TT"/>
                          <a:sym typeface="Old Standard TT"/>
                        </a:rPr>
                        <a:t>Evaluate</a:t>
                      </a:r>
                      <a:endParaRPr b="1" sz="2200">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Each solution is tested against it’s test-cases using pytest and the results are recorded for further performance analysis.  </a:t>
                      </a:r>
                      <a:endParaRPr sz="1100">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bl>
          </a:graphicData>
        </a:graphic>
      </p:graphicFrame>
      <p:grpSp>
        <p:nvGrpSpPr>
          <p:cNvPr id="406" name="Google Shape;406;p34"/>
          <p:cNvGrpSpPr/>
          <p:nvPr/>
        </p:nvGrpSpPr>
        <p:grpSpPr>
          <a:xfrm>
            <a:off x="999703" y="2222849"/>
            <a:ext cx="290815" cy="369740"/>
            <a:chOff x="-37370925" y="3579105"/>
            <a:chExt cx="248900" cy="316450"/>
          </a:xfrm>
        </p:grpSpPr>
        <p:sp>
          <p:nvSpPr>
            <p:cNvPr id="407" name="Google Shape;407;p3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4"/>
          <p:cNvGrpSpPr/>
          <p:nvPr/>
        </p:nvGrpSpPr>
        <p:grpSpPr>
          <a:xfrm>
            <a:off x="957379" y="3019361"/>
            <a:ext cx="375465" cy="371814"/>
            <a:chOff x="-37385100" y="3949908"/>
            <a:chExt cx="321350" cy="318225"/>
          </a:xfrm>
        </p:grpSpPr>
        <p:sp>
          <p:nvSpPr>
            <p:cNvPr id="410" name="Google Shape;410;p3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4"/>
          <p:cNvGrpSpPr/>
          <p:nvPr/>
        </p:nvGrpSpPr>
        <p:grpSpPr>
          <a:xfrm>
            <a:off x="999067" y="4278044"/>
            <a:ext cx="292078" cy="339253"/>
            <a:chOff x="4492800" y="2027925"/>
            <a:chExt cx="414825" cy="481825"/>
          </a:xfrm>
        </p:grpSpPr>
        <p:sp>
          <p:nvSpPr>
            <p:cNvPr id="413" name="Google Shape;413;p3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4" name="Google Shape;414;p3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15" name="Google Shape;415;p34"/>
          <p:cNvGrpSpPr/>
          <p:nvPr/>
        </p:nvGrpSpPr>
        <p:grpSpPr>
          <a:xfrm>
            <a:off x="971945" y="3664803"/>
            <a:ext cx="346347" cy="339623"/>
            <a:chOff x="1490050" y="3805975"/>
            <a:chExt cx="491900" cy="482350"/>
          </a:xfrm>
        </p:grpSpPr>
        <p:sp>
          <p:nvSpPr>
            <p:cNvPr id="416" name="Google Shape;416;p3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7" name="Google Shape;417;p3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8" name="Google Shape;418;p3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9" name="Google Shape;419;p3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5"/>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Data</a:t>
            </a:r>
            <a:endParaRPr/>
          </a:p>
        </p:txBody>
      </p:sp>
      <p:graphicFrame>
        <p:nvGraphicFramePr>
          <p:cNvPr id="425" name="Google Shape;425;p35"/>
          <p:cNvGraphicFramePr/>
          <p:nvPr/>
        </p:nvGraphicFramePr>
        <p:xfrm>
          <a:off x="881000" y="1150617"/>
          <a:ext cx="3000000" cy="3000000"/>
        </p:xfrm>
        <a:graphic>
          <a:graphicData uri="http://schemas.openxmlformats.org/drawingml/2006/table">
            <a:tbl>
              <a:tblPr>
                <a:noFill/>
                <a:tableStyleId>{37BC6987-08CA-4BCA-9D28-C5E2D8BDDB5E}</a:tableStyleId>
              </a:tblPr>
              <a:tblGrid>
                <a:gridCol w="2154650"/>
                <a:gridCol w="1233050"/>
                <a:gridCol w="1181475"/>
                <a:gridCol w="2812800"/>
              </a:tblGrid>
              <a:tr h="524950">
                <a:tc gridSpan="3">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Input</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Output</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24950">
                <a:tc>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Fetched</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Processed</a:t>
                      </a:r>
                      <a:r>
                        <a:rPr b="1" lang="en" sz="2200">
                          <a:solidFill>
                            <a:srgbClr val="191919"/>
                          </a:solidFill>
                          <a:latin typeface="Old Standard TT"/>
                          <a:ea typeface="Old Standard TT"/>
                          <a:cs typeface="Old Standard TT"/>
                          <a:sym typeface="Old Standard TT"/>
                        </a:rPr>
                        <a:t> </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hMerge="1"/>
                <a:tc rowSpan="8">
                  <a:txBody>
                    <a:bodyPr/>
                    <a:lstStyle/>
                    <a:p>
                      <a:pPr indent="0" lvl="0" marL="0" rtl="0" algn="l">
                        <a:spcBef>
                          <a:spcPts val="0"/>
                        </a:spcBef>
                        <a:spcAft>
                          <a:spcPts val="0"/>
                        </a:spcAft>
                        <a:buNone/>
                      </a:pPr>
                      <a:r>
                        <a:rPr b="1" lang="en" u="sng">
                          <a:solidFill>
                            <a:srgbClr val="191919"/>
                          </a:solidFill>
                          <a:latin typeface="Didact Gothic"/>
                          <a:ea typeface="Didact Gothic"/>
                          <a:cs typeface="Didact Gothic"/>
                          <a:sym typeface="Didact Gothic"/>
                        </a:rPr>
                        <a:t>Solution:</a:t>
                      </a:r>
                      <a:endParaRPr b="1" u="sng">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For each question a corresponding solution file is generated using the response from ChatGPT.</a:t>
                      </a:r>
                      <a:endParaRPr>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b="1" lang="en" u="sng">
                          <a:solidFill>
                            <a:srgbClr val="191919"/>
                          </a:solidFill>
                          <a:latin typeface="Didact Gothic"/>
                          <a:ea typeface="Didact Gothic"/>
                          <a:cs typeface="Didact Gothic"/>
                          <a:sym typeface="Didact Gothic"/>
                        </a:rPr>
                        <a:t>Evaluation:</a:t>
                      </a:r>
                      <a:endParaRPr b="1" u="sng">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91919"/>
                          </a:solidFill>
                          <a:latin typeface="Didact Gothic"/>
                          <a:ea typeface="Didact Gothic"/>
                          <a:cs typeface="Didact Gothic"/>
                          <a:sym typeface="Didact Gothic"/>
                        </a:rPr>
                        <a:t>Each solution file is tested and the evaluation results are recorded in a .csv file.</a:t>
                      </a:r>
                      <a:endParaRPr>
                        <a:solidFill>
                          <a:srgbClr val="191919"/>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24950">
                <a:tc rowSpan="7">
                  <a:txBody>
                    <a:bodyPr/>
                    <a:lstStyle/>
                    <a:p>
                      <a:pPr indent="-304800" lvl="0" marL="457200" rtl="0" algn="l">
                        <a:spcBef>
                          <a:spcPts val="0"/>
                        </a:spcBef>
                        <a:spcAft>
                          <a:spcPts val="0"/>
                        </a:spcAft>
                        <a:buClr>
                          <a:srgbClr val="191919"/>
                        </a:buClr>
                        <a:buSzPts val="1200"/>
                        <a:buFont typeface="Didact Gothic"/>
                        <a:buChar char="●"/>
                      </a:pPr>
                      <a:r>
                        <a:rPr lang="en" sz="1200">
                          <a:solidFill>
                            <a:srgbClr val="191919"/>
                          </a:solidFill>
                          <a:latin typeface="Didact Gothic"/>
                          <a:ea typeface="Didact Gothic"/>
                          <a:cs typeface="Didact Gothic"/>
                          <a:sym typeface="Didact Gothic"/>
                        </a:rPr>
                        <a:t>A total of ~550 standard DSA questions &amp; constraints.</a:t>
                      </a:r>
                      <a:endParaRPr sz="1200">
                        <a:solidFill>
                          <a:srgbClr val="191919"/>
                        </a:solidFill>
                        <a:latin typeface="Didact Gothic"/>
                        <a:ea typeface="Didact Gothic"/>
                        <a:cs typeface="Didact Gothic"/>
                        <a:sym typeface="Didact Gothic"/>
                      </a:endParaRPr>
                    </a:p>
                    <a:p>
                      <a:pPr indent="-304800" lvl="0" marL="457200" rtl="0" algn="l">
                        <a:spcBef>
                          <a:spcPts val="0"/>
                        </a:spcBef>
                        <a:spcAft>
                          <a:spcPts val="0"/>
                        </a:spcAft>
                        <a:buClr>
                          <a:srgbClr val="191919"/>
                        </a:buClr>
                        <a:buSzPts val="1200"/>
                        <a:buFont typeface="Didact Gothic"/>
                        <a:buChar char="●"/>
                      </a:pPr>
                      <a:r>
                        <a:rPr lang="en" sz="1200">
                          <a:solidFill>
                            <a:srgbClr val="191919"/>
                          </a:solidFill>
                          <a:latin typeface="Didact Gothic"/>
                          <a:ea typeface="Didact Gothic"/>
                          <a:cs typeface="Didact Gothic"/>
                          <a:sym typeface="Didact Gothic"/>
                        </a:rPr>
                        <a:t>Code stub provided by leetcode.</a:t>
                      </a:r>
                      <a:endParaRPr sz="1200">
                        <a:solidFill>
                          <a:srgbClr val="191919"/>
                        </a:solidFill>
                        <a:latin typeface="Didact Gothic"/>
                        <a:ea typeface="Didact Gothic"/>
                        <a:cs typeface="Didact Gothic"/>
                        <a:sym typeface="Didact Gothic"/>
                      </a:endParaRPr>
                    </a:p>
                    <a:p>
                      <a:pPr indent="-304800" lvl="0" marL="457200" rtl="0" algn="l">
                        <a:spcBef>
                          <a:spcPts val="0"/>
                        </a:spcBef>
                        <a:spcAft>
                          <a:spcPts val="0"/>
                        </a:spcAft>
                        <a:buClr>
                          <a:srgbClr val="191919"/>
                        </a:buClr>
                        <a:buSzPts val="1200"/>
                        <a:buFont typeface="Didact Gothic"/>
                        <a:buChar char="●"/>
                      </a:pPr>
                      <a:r>
                        <a:rPr lang="en" sz="1200">
                          <a:solidFill>
                            <a:srgbClr val="191919"/>
                          </a:solidFill>
                          <a:latin typeface="Didact Gothic"/>
                          <a:ea typeface="Didact Gothic"/>
                          <a:cs typeface="Didact Gothic"/>
                          <a:sym typeface="Didact Gothic"/>
                        </a:rPr>
                        <a:t>Test cases provided as a pytest module.</a:t>
                      </a:r>
                      <a:endParaRPr sz="1200">
                        <a:solidFill>
                          <a:srgbClr val="191919"/>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Prompts</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hMerge="1"/>
                <a:tc vMerge="1"/>
              </a:tr>
              <a:tr h="596675">
                <a:tc vMerge="1"/>
                <a:tc gridSpan="2">
                  <a:txBody>
                    <a:bodyPr/>
                    <a:lstStyle/>
                    <a:p>
                      <a:pPr indent="0" lvl="0" marL="0" rtl="0" algn="l">
                        <a:spcBef>
                          <a:spcPts val="0"/>
                        </a:spcBef>
                        <a:spcAft>
                          <a:spcPts val="0"/>
                        </a:spcAft>
                        <a:buNone/>
                      </a:pPr>
                      <a:r>
                        <a:rPr lang="en" sz="1200">
                          <a:solidFill>
                            <a:srgbClr val="191919"/>
                          </a:solidFill>
                          <a:latin typeface="Didact Gothic"/>
                          <a:ea typeface="Didact Gothic"/>
                          <a:cs typeface="Didact Gothic"/>
                          <a:sym typeface="Didact Gothic"/>
                        </a:rPr>
                        <a:t>A set of 9 prompts carefully crafted to elicit various levels of expertise and solving capabilities.</a:t>
                      </a:r>
                      <a:endParaRPr sz="2300">
                        <a:solidFill>
                          <a:srgbClr val="191919"/>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hMerge="1"/>
                <a:tc vMerge="1"/>
              </a:tr>
              <a:tr h="146025">
                <a:tc vMerge="1"/>
                <a:tc gridSpan="2" rowSpan="3">
                  <a:txBody>
                    <a:bodyPr/>
                    <a:lstStyle/>
                    <a:p>
                      <a:pPr indent="0" lvl="0" marL="0" rtl="0" algn="ctr">
                        <a:spcBef>
                          <a:spcPts val="0"/>
                        </a:spcBef>
                        <a:spcAft>
                          <a:spcPts val="0"/>
                        </a:spcAft>
                        <a:buNone/>
                      </a:pPr>
                      <a:r>
                        <a:rPr b="1" lang="en" sz="2200">
                          <a:solidFill>
                            <a:srgbClr val="191919"/>
                          </a:solidFill>
                          <a:latin typeface="Old Standard TT"/>
                          <a:ea typeface="Old Standard TT"/>
                          <a:cs typeface="Old Standard TT"/>
                          <a:sym typeface="Old Standard TT"/>
                        </a:rPr>
                        <a:t>Final Input</a:t>
                      </a:r>
                      <a:endParaRPr b="1" sz="2200">
                        <a:solidFill>
                          <a:srgbClr val="191919"/>
                        </a:solidFill>
                        <a:latin typeface="Old Standard TT"/>
                        <a:ea typeface="Old Standard TT"/>
                        <a:cs typeface="Old Standard TT"/>
                        <a:sym typeface="Old Standard TT"/>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rowSpan="3" hMerge="1"/>
                <a:tc vMerge="1"/>
              </a:tr>
              <a:tr h="135100">
                <a:tc vMerge="1"/>
                <a:tc gridSpan="2" vMerge="1"/>
                <a:tc hMerge="1" vMerge="1"/>
                <a:tc vMerge="1"/>
              </a:tr>
              <a:tr h="243775">
                <a:tc vMerge="1"/>
                <a:tc gridSpan="2" vMerge="1"/>
                <a:tc hMerge="1" vMerge="1"/>
                <a:tc vMerge="1"/>
              </a:tr>
              <a:tr h="269975">
                <a:tc vMerge="1"/>
                <a:tc gridSpan="2" rowSpan="2">
                  <a:txBody>
                    <a:bodyPr/>
                    <a:lstStyle/>
                    <a:p>
                      <a:pPr indent="0" lvl="0" marL="0" rtl="0" algn="l">
                        <a:spcBef>
                          <a:spcPts val="0"/>
                        </a:spcBef>
                        <a:spcAft>
                          <a:spcPts val="0"/>
                        </a:spcAft>
                        <a:buNone/>
                      </a:pPr>
                      <a:r>
                        <a:rPr lang="en" sz="1200">
                          <a:solidFill>
                            <a:srgbClr val="191919"/>
                          </a:solidFill>
                          <a:latin typeface="Didact Gothic"/>
                          <a:ea typeface="Didact Gothic"/>
                          <a:cs typeface="Didact Gothic"/>
                          <a:sym typeface="Didact Gothic"/>
                        </a:rPr>
                        <a:t>Context: Prompt</a:t>
                      </a:r>
                      <a:endParaRPr sz="12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200">
                          <a:solidFill>
                            <a:srgbClr val="191919"/>
                          </a:solidFill>
                          <a:latin typeface="Didact Gothic"/>
                          <a:ea typeface="Didact Gothic"/>
                          <a:cs typeface="Didact Gothic"/>
                          <a:sym typeface="Didact Gothic"/>
                        </a:rPr>
                        <a:t>ChatGPT prompt: Code stub, question, constraints as one string.</a:t>
                      </a:r>
                      <a:endParaRPr sz="1200">
                        <a:solidFill>
                          <a:srgbClr val="191919"/>
                        </a:solidFill>
                        <a:latin typeface="Didact Gothic"/>
                        <a:ea typeface="Didact Gothic"/>
                        <a:cs typeface="Didact Gothic"/>
                        <a:sym typeface="Didact Gothic"/>
                      </a:endParaRPr>
                    </a:p>
                  </a:txBody>
                  <a:tcPr marT="91425" marB="91425" marR="91425" marL="91425"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rowSpan="2" hMerge="1"/>
                <a:tc vMerge="1"/>
              </a:tr>
              <a:tr h="326700">
                <a:tc vMerge="1"/>
                <a:tc gridSpan="2" vMerge="1"/>
                <a:tc hMerge="1" vMerge="1"/>
                <a:tc v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